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notesMasterIdLst>
    <p:notesMasterId r:id="rId17"/>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heme" Target="theme/theme1.xml"/><Relationship Id="rId21"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 leverandørneutrale referencearkitektur. Brug den til at aftale, hvilke områder platformen skal dække, før der vælges teknologi. Farvefelterne viser grupper og betyder det samme på slide 3, 5, 8 og 9. Slide 4 folder AI-delen ud. Arkitekturprincipper og standarder hører under EA-governance på slide 11. Valgfrit, hvis kunden har behov: FinOps, backup og disaster recovery samt data contracts.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Udfolder AI-delen fra referencearkitekturen. Machine learning er et forløb fra eksperiment til overvågning. Generativ AI er byggeklodser, der vælges efter use case. AI governance gælder for begge og skal være på plads, før en løsning går i drift. Risikoklassificering følger EU AI Act: tjek de gældende frister, før du nævner datoer. AI literacy kan indgå i AI-politikken. Båndet er AI-punktet i arkitekturrådet på slide 12 og tjekkene står i gates på slide 13.</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Hver rolle er ét mærke, som kan flyttes frit. Signaturen forneden gælder rollemærkerne. Farvefelterne bag viser grupperne som på slide 3. Enterprise Architect, Sponsor / CDO, Data Steward, Security &amp; Compliance, ML Engineer og AI Governance Lead er tilføjet og står ikke i kildematerialet. Solution Architect er forkortelse for Platform Solution Architect. Platform Services og Business Services &amp; APIs har ingen fast rolle: aftal ejeren med kunden. Valgfrit i større organisationer: Data Product Owner, Analytics Engineer og et data governance-forum. I mindre organisationer kan flere roller ligge hos samme person.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Security &amp; Compliance rådgiver og udfører kontroller. En DPO må ikke selv fastlægge formål og midler for databehandling, så ansvaret for persondata ligger hos Platform Owner og Data Owner. Øvrige roller er udeladt af hensyn til overblikket: tilføj en kolonne, hvis de er aktive hos kunden.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Eksempel. Teknologier og status er illustrationer, ikke en anbefaling. Blåt felt viser, hvad næste release dækker. Stiplet kant viser områder fra referencearkitekturen, som kommer senere eller ikke er valgt.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Hold musen over et kort for at se en hjælpetekst med forklaring og eksempler. Hjælpeteksten ligger som skærmtip på et link til slidet selv (Højreklik, Rediger link, Skærmtip) og følger med, når kortet kopieres. Erstat pladsholderne med kundens teknologier. Overfør status fra slide 8 med Formatpensel: blåt felt er med i næste release og stiplet kant kommer senere eller er ikke valgt.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Trin og ejere er et udkast. Aftal forum og frekvens med kunden, fx månedlig prioritering og kvartalsvis gennemgang af adgange. Driveren holder processen i gang. Ansvaret fremgår af RACI på slide 7.</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AI-governance bygges ind i kundens eksisterende arkitekturstyring og ikke ved siden af. Et parallelt AI-udvalg får hurtigt sine egne processer og sit eget sprog. Så skal projekterne igennem to godkendelser. Hvert lag sætter rammen for det næste. Governance virker først, når den sidder i projekternes gates (slide 13) og ikke kun i et dokument. Rollerne er de samme som på slide 5 til 7.</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Arkitekturrådet er det ene beslutningsforum for arkitektur, data og AI. Data og AI er faste punkter, som forberedes af deres ansvarlige. Dataråd er et arbejdsforum for det daglige dataejerskab. Et eget AI-udvalg oprettes kun, når mængden af AI-sager kræver det. Det er altid et underudvalg. Deltagere og frekvens er et udkast. Driveren indkalder og fører en beslutningslog. Et møde uden beslutninger i loggen er et tegn på, at forummet skal slås sammen med et andet eller lukkes.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Et udkast. Gates skal være lette i små projekter, så et ja eller nej pr. punkt er nok. Gaten ligger efter fasen: G1 afslutter idéfasen. AI-tjekket gælder kun løsninger med AI. Forbudt brug og risikoklassificering følger EU AI Act: tjek de gældende frister, før du nævner datoer. Gates kan kobles til release-planen på slide 10 og til release-felterne på slide 8.</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Slet dette slide, hvis skabelonen bruges i et kundeoplæg.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
    <p:bg>
      <p:bgPr>
        <a:solidFill>
          <a:schemeClr val="accent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640080" y="2103120"/>
            <a:ext cx="10881360" cy="1097280"/>
          </a:xfrm>
          <a:prstGeom prst="rect">
            <a:avLst/>
          </a:prstGeom>
          <a:noFill/>
          <a:ln/>
        </p:spPr>
        <p:txBody>
          <a:bodyPr wrap="square" rtlCol="0"/>
          <a:lstStyle>
            <a:lvl1pPr algn="l" indent="0" marL="0">
              <a:buNone/>
              <a:defRPr lang="en-US" sz="4400" b="1" dirty="0">
                <a:solidFill>
                  <a:schemeClr val="bg1"/>
                </a:solidFill>
              </a:defRPr>
            </a:lvl1pPr>
          </a:lstStyle>
          <a:p>
            <a:pPr algn="l" indent="0" marL="0">
              <a:buNone/>
            </a:pPr>
            <a:r>
              <a:rPr lang="en-US" sz="4400" b="1" dirty="0">
                <a:solidFill>
                  <a:schemeClr val="bg1"/>
                </a:solidFill>
              </a:rPr>
              <a:t>Titel</a:t>
            </a:r>
            <a:endParaRPr lang="en-US" sz="4400" dirty="0"/>
          </a:p>
        </p:txBody>
      </p:sp>
      <p:sp>
        <p:nvSpPr>
          <p:cNvPr id="3" name="Text 0"/>
          <p:cNvSpPr/>
          <p:nvPr>
            <p:ph idx="101" type="body" hasCustomPrompt="1"/>
          </p:nvPr>
        </p:nvSpPr>
        <p:spPr>
          <a:xfrm>
            <a:off x="640080" y="3291840"/>
            <a:ext cx="10881360" cy="640080"/>
          </a:xfrm>
          <a:prstGeom prst="rect">
            <a:avLst/>
          </a:prstGeom>
          <a:noFill/>
          <a:ln/>
        </p:spPr>
        <p:txBody>
          <a:bodyPr wrap="square" rtlCol="0"/>
          <a:lstStyle>
            <a:lvl1pPr algn="l" indent="0" marL="0">
              <a:buNone/>
              <a:defRPr lang="en-US" sz="2000" dirty="0">
                <a:solidFill>
                  <a:schemeClr val="bg2"/>
                </a:solidFill>
              </a:defRPr>
            </a:lvl1pPr>
          </a:lstStyle>
          <a:p>
            <a:pPr algn="l" indent="0" marL="0">
              <a:buNone/>
            </a:pPr>
            <a:r>
              <a:rPr lang="en-US" sz="2000" dirty="0">
                <a:solidFill>
                  <a:schemeClr val="bg2"/>
                </a:solidFill>
              </a:rPr>
              <a:t>Undertitel</a:t>
            </a:r>
            <a:endParaRPr lang="en-US" sz="20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INDHOLD">
    <p:bg>
      <p:bgPr>
        <a:solidFill>
          <a:schemeClr val="bg1"/>
        </a:solidFill>
      </p:bgPr>
    </p:bg>
    <p:spTree>
      <p:nvGrpSpPr>
        <p:cNvPr id="1" name=""/>
        <p:cNvGrpSpPr/>
        <p:nvPr/>
      </p:nvGrpSpPr>
      <p:grpSpPr>
        <a:xfrm>
          <a:off x="0" y="0"/>
          <a:ext cx="0" cy="0"/>
          <a:chOff x="0" y="0"/>
          <a:chExt cx="0" cy="0"/>
        </a:xfrm>
      </p:grpSpPr>
      <p:sp>
        <p:nvSpPr>
          <p:cNvPr id="2" name="Text 0"/>
          <p:cNvSpPr/>
          <p:nvPr/>
        </p:nvSpPr>
        <p:spPr>
          <a:xfrm>
            <a:off x="6583680" y="6419088"/>
            <a:ext cx="4572000" cy="274320"/>
          </a:xfrm>
          <a:prstGeom prst="rect">
            <a:avLst/>
          </a:prstGeom>
          <a:noFill/>
          <a:ln/>
        </p:spPr>
        <p:txBody>
          <a:bodyPr wrap="square" lIns="0" tIns="0" rIns="0" bIns="0" rtlCol="0" anchor="ctr"/>
          <a:lstStyle/>
          <a:p>
            <a:pPr algn="r" indent="0" marL="0">
              <a:buNone/>
            </a:pPr>
            <a:r>
              <a:rPr lang="en-US" sz="900" dirty="0">
                <a:solidFill>
                  <a:schemeClr val="accent6"/>
                </a:solidFill>
              </a:rPr>
              <a:t>Skabelon fra We Lead Projects · weleadprojects.com</a:t>
            </a:r>
            <a:endParaRPr lang="en-US" sz="900" dirty="0"/>
          </a:p>
        </p:txBody>
      </p:sp>
      <p:sp>
        <p:nvSpPr>
          <p:cNvPr id="3" name="Text 1"/>
          <p:cNvSpPr/>
          <p:nvPr>
            <p:ph idx="101" type="title" hasCustomPrompt="1"/>
          </p:nvPr>
        </p:nvSpPr>
        <p:spPr>
          <a:xfrm>
            <a:off x="365760" y="182880"/>
            <a:ext cx="11457432" cy="566928"/>
          </a:xfrm>
          <a:prstGeom prst="rect">
            <a:avLst/>
          </a:prstGeom>
          <a:noFill/>
          <a:ln/>
        </p:spPr>
        <p:txBody>
          <a:bodyPr wrap="square" rtlCol="0"/>
          <a:lstStyle>
            <a:lvl1pPr algn="l" indent="0" marL="0">
              <a:buNone/>
              <a:defRPr lang="en-US" sz="2600" b="1" dirty="0">
                <a:solidFill>
                  <a:schemeClr val="accent1"/>
                </a:solidFill>
              </a:defRPr>
            </a:lvl1pPr>
          </a:lstStyle>
          <a:p>
            <a:pPr algn="l" indent="0" marL="0">
              <a:buNone/>
            </a:pPr>
            <a:r>
              <a:rPr lang="en-US" sz="2600" b="1" dirty="0">
                <a:solidFill>
                  <a:schemeClr val="accent1"/>
                </a:solidFill>
              </a:rPr>
              <a:t>Titel</a:t>
            </a:r>
            <a:endParaRPr lang="en-US" sz="26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1003</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weleadprojects.com" TargetMode="External"/><Relationship Id="rId3" Type="http://schemas.openxmlformats.org/officeDocument/2006/relationships/hyperlink" Target="https://www.weleadprojects.com" TargetMode="External"/><Relationship Id="rId1" Type="http://schemas.openxmlformats.org/officeDocument/2006/relationships/image" Target="../media/image-1-1.png"/><Relationship Id="rId4" Type="http://schemas.openxmlformats.org/officeDocument/2006/relationships/slideLayout" Target="../slideLayouts/slideLayout2.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slideLayout" Target="../slideLayouts/slideLayout3.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image" Target="../media/image-3-6.png"/><Relationship Id="rId7" Type="http://schemas.openxmlformats.org/officeDocument/2006/relationships/image" Target="../media/image-3-7.png"/><Relationship Id="rId8" Type="http://schemas.openxmlformats.org/officeDocument/2006/relationships/image" Target="../media/image-3-8.png"/><Relationship Id="rId9" Type="http://schemas.openxmlformats.org/officeDocument/2006/relationships/image" Target="../media/image-3-9.png"/><Relationship Id="rId10" Type="http://schemas.openxmlformats.org/officeDocument/2006/relationships/image" Target="../media/image-3-10.png"/><Relationship Id="rId11" Type="http://schemas.openxmlformats.org/officeDocument/2006/relationships/image" Target="../media/image-3-11.png"/><Relationship Id="rId12" Type="http://schemas.openxmlformats.org/officeDocument/2006/relationships/image" Target="../media/image-3-12.png"/><Relationship Id="rId13" Type="http://schemas.openxmlformats.org/officeDocument/2006/relationships/image" Target="../media/image-3-13.png"/><Relationship Id="rId14" Type="http://schemas.openxmlformats.org/officeDocument/2006/relationships/image" Target="../media/image-3-14.png"/><Relationship Id="rId15" Type="http://schemas.openxmlformats.org/officeDocument/2006/relationships/image" Target="../media/image-3-15.png"/><Relationship Id="rId16" Type="http://schemas.openxmlformats.org/officeDocument/2006/relationships/image" Target="../media/image-3-16.png"/><Relationship Id="rId17" Type="http://schemas.openxmlformats.org/officeDocument/2006/relationships/image" Target="../media/image-3-17.png"/><Relationship Id="rId18" Type="http://schemas.openxmlformats.org/officeDocument/2006/relationships/image" Target="../media/image-3-18.png"/><Relationship Id="rId19" Type="http://schemas.openxmlformats.org/officeDocument/2006/relationships/image" Target="../media/image-3-19.png"/><Relationship Id="rId20" Type="http://schemas.openxmlformats.org/officeDocument/2006/relationships/image" Target="../media/image-3-20.png"/><Relationship Id="rId21" Type="http://schemas.openxmlformats.org/officeDocument/2006/relationships/image" Target="../media/image-3-21.png"/><Relationship Id="rId22" Type="http://schemas.openxmlformats.org/officeDocument/2006/relationships/image" Target="../media/image-3-22.png"/><Relationship Id="rId23" Type="http://schemas.openxmlformats.org/officeDocument/2006/relationships/image" Target="../media/image-3-23.png"/><Relationship Id="rId24" Type="http://schemas.openxmlformats.org/officeDocument/2006/relationships/image" Target="../media/image-3-24.png"/><Relationship Id="rId25" Type="http://schemas.openxmlformats.org/officeDocument/2006/relationships/image" Target="../media/image-3-25.png"/><Relationship Id="rId26" Type="http://schemas.openxmlformats.org/officeDocument/2006/relationships/image" Target="../media/image-3-26.png"/><Relationship Id="rId27" Type="http://schemas.openxmlformats.org/officeDocument/2006/relationships/image" Target="../media/image-3-27.png"/><Relationship Id="rId28" Type="http://schemas.openxmlformats.org/officeDocument/2006/relationships/image" Target="../media/image-3-28.png"/><Relationship Id="rId29" Type="http://schemas.openxmlformats.org/officeDocument/2006/relationships/image" Target="../media/image-3-29.png"/><Relationship Id="rId30" Type="http://schemas.openxmlformats.org/officeDocument/2006/relationships/image" Target="../media/image-3-30.png"/><Relationship Id="rId31" Type="http://schemas.openxmlformats.org/officeDocument/2006/relationships/image" Target="../media/image-3-31.png"/><Relationship Id="rId32" Type="http://schemas.openxmlformats.org/officeDocument/2006/relationships/image" Target="../media/image-3-32.png"/><Relationship Id="rId33" Type="http://schemas.openxmlformats.org/officeDocument/2006/relationships/image" Target="../media/image-3-33.png"/><Relationship Id="rId34" Type="http://schemas.openxmlformats.org/officeDocument/2006/relationships/image" Target="../media/image-3-34.png"/><Relationship Id="rId35" Type="http://schemas.openxmlformats.org/officeDocument/2006/relationships/image" Target="../media/image-3-35.png"/><Relationship Id="rId36" Type="http://schemas.openxmlformats.org/officeDocument/2006/relationships/image" Target="../media/image-3-36.png"/><Relationship Id="rId37" Type="http://schemas.openxmlformats.org/officeDocument/2006/relationships/image" Target="../media/image-3-37.png"/><Relationship Id="rId38" Type="http://schemas.openxmlformats.org/officeDocument/2006/relationships/image" Target="../media/image-3-38.png"/><Relationship Id="rId39" Type="http://schemas.openxmlformats.org/officeDocument/2006/relationships/image" Target="../media/image-3-39.png"/><Relationship Id="rId40" Type="http://schemas.openxmlformats.org/officeDocument/2006/relationships/image" Target="../media/image-3-40.png"/><Relationship Id="rId41" Type="http://schemas.openxmlformats.org/officeDocument/2006/relationships/image" Target="../media/image-3-41.png"/><Relationship Id="rId42" Type="http://schemas.openxmlformats.org/officeDocument/2006/relationships/image" Target="../media/image-3-42.png"/><Relationship Id="rId43" Type="http://schemas.openxmlformats.org/officeDocument/2006/relationships/image" Target="../media/image-3-43.png"/><Relationship Id="rId44" Type="http://schemas.openxmlformats.org/officeDocument/2006/relationships/image" Target="../media/image-3-44.png"/><Relationship Id="rId45" Type="http://schemas.openxmlformats.org/officeDocument/2006/relationships/image" Target="../media/image-3-45.png"/><Relationship Id="rId46" Type="http://schemas.openxmlformats.org/officeDocument/2006/relationships/image" Target="../media/image-3-46.png"/><Relationship Id="rId47" Type="http://schemas.openxmlformats.org/officeDocument/2006/relationships/image" Target="../media/image-3-47.png"/><Relationship Id="rId48" Type="http://schemas.openxmlformats.org/officeDocument/2006/relationships/image" Target="../media/image-3-48.png"/><Relationship Id="rId49" Type="http://schemas.openxmlformats.org/officeDocument/2006/relationships/image" Target="../media/image-3-49.png"/><Relationship Id="rId50" Type="http://schemas.openxmlformats.org/officeDocument/2006/relationships/image" Target="../media/image-3-50.png"/><Relationship Id="rId51" Type="http://schemas.openxmlformats.org/officeDocument/2006/relationships/image" Target="../media/image-3-51.png"/><Relationship Id="rId52" Type="http://schemas.openxmlformats.org/officeDocument/2006/relationships/image" Target="../media/image-3-52.png"/><Relationship Id="rId53" Type="http://schemas.openxmlformats.org/officeDocument/2006/relationships/image" Target="../media/image-3-53.png"/><Relationship Id="rId54" Type="http://schemas.openxmlformats.org/officeDocument/2006/relationships/image" Target="../media/image-3-54.png"/><Relationship Id="rId55" Type="http://schemas.openxmlformats.org/officeDocument/2006/relationships/image" Target="../media/image-3-55.png"/><Relationship Id="rId56" Type="http://schemas.openxmlformats.org/officeDocument/2006/relationships/image" Target="../media/image-3-56.png"/><Relationship Id="rId57" Type="http://schemas.openxmlformats.org/officeDocument/2006/relationships/image" Target="../media/image-3-57.png"/><Relationship Id="rId58" Type="http://schemas.openxmlformats.org/officeDocument/2006/relationships/image" Target="../media/image-3-58.png"/><Relationship Id="rId59" Type="http://schemas.openxmlformats.org/officeDocument/2006/relationships/slideLayout" Target="../slideLayouts/slideLayout3.xml"/><Relationship Id="rId60"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image" Target="../media/image-4-6.png"/><Relationship Id="rId7" Type="http://schemas.openxmlformats.org/officeDocument/2006/relationships/image" Target="../media/image-4-7.png"/><Relationship Id="rId8" Type="http://schemas.openxmlformats.org/officeDocument/2006/relationships/image" Target="../media/image-4-8.png"/><Relationship Id="rId9" Type="http://schemas.openxmlformats.org/officeDocument/2006/relationships/image" Target="../media/image-4-9.png"/><Relationship Id="rId10" Type="http://schemas.openxmlformats.org/officeDocument/2006/relationships/image" Target="../media/image-4-10.png"/><Relationship Id="rId11" Type="http://schemas.openxmlformats.org/officeDocument/2006/relationships/image" Target="../media/image-4-11.png"/><Relationship Id="rId12" Type="http://schemas.openxmlformats.org/officeDocument/2006/relationships/image" Target="../media/image-4-12.png"/><Relationship Id="rId13" Type="http://schemas.openxmlformats.org/officeDocument/2006/relationships/image" Target="../media/image-4-13.png"/><Relationship Id="rId14" Type="http://schemas.openxmlformats.org/officeDocument/2006/relationships/image" Target="../media/image-4-14.png"/><Relationship Id="rId15" Type="http://schemas.openxmlformats.org/officeDocument/2006/relationships/image" Target="../media/image-4-15.png"/><Relationship Id="rId16" Type="http://schemas.openxmlformats.org/officeDocument/2006/relationships/image" Target="../media/image-4-16.png"/><Relationship Id="rId17" Type="http://schemas.openxmlformats.org/officeDocument/2006/relationships/image" Target="../media/image-4-17.png"/><Relationship Id="rId18" Type="http://schemas.openxmlformats.org/officeDocument/2006/relationships/image" Target="../media/image-4-18.png"/><Relationship Id="rId19" Type="http://schemas.openxmlformats.org/officeDocument/2006/relationships/image" Target="../media/image-4-19.png"/><Relationship Id="rId20" Type="http://schemas.openxmlformats.org/officeDocument/2006/relationships/image" Target="../media/image-4-20.png"/><Relationship Id="rId21" Type="http://schemas.openxmlformats.org/officeDocument/2006/relationships/image" Target="../media/image-4-21.png"/><Relationship Id="rId22" Type="http://schemas.openxmlformats.org/officeDocument/2006/relationships/image" Target="../media/image-4-22.png"/><Relationship Id="rId23" Type="http://schemas.openxmlformats.org/officeDocument/2006/relationships/image" Target="../media/image-4-23.png"/><Relationship Id="rId24" Type="http://schemas.openxmlformats.org/officeDocument/2006/relationships/image" Target="../media/image-4-24.png"/><Relationship Id="rId25" Type="http://schemas.openxmlformats.org/officeDocument/2006/relationships/image" Target="../media/image-4-25.png"/><Relationship Id="rId26" Type="http://schemas.openxmlformats.org/officeDocument/2006/relationships/image" Target="../media/image-4-26.png"/><Relationship Id="rId27" Type="http://schemas.openxmlformats.org/officeDocument/2006/relationships/image" Target="../media/image-4-27.png"/><Relationship Id="rId28" Type="http://schemas.openxmlformats.org/officeDocument/2006/relationships/image" Target="../media/image-4-28.png"/><Relationship Id="rId29" Type="http://schemas.openxmlformats.org/officeDocument/2006/relationships/slideLayout" Target="../slideLayouts/slideLayout3.xml"/><Relationship Id="rId30"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image" Target="../media/image-5-6.png"/><Relationship Id="rId7" Type="http://schemas.openxmlformats.org/officeDocument/2006/relationships/image" Target="../media/image-5-7.png"/><Relationship Id="rId8" Type="http://schemas.openxmlformats.org/officeDocument/2006/relationships/image" Target="../media/image-5-8.png"/><Relationship Id="rId9" Type="http://schemas.openxmlformats.org/officeDocument/2006/relationships/image" Target="../media/image-5-9.png"/><Relationship Id="rId10" Type="http://schemas.openxmlformats.org/officeDocument/2006/relationships/image" Target="../media/image-5-10.png"/><Relationship Id="rId11" Type="http://schemas.openxmlformats.org/officeDocument/2006/relationships/image" Target="../media/image-5-11.png"/><Relationship Id="rId12" Type="http://schemas.openxmlformats.org/officeDocument/2006/relationships/image" Target="../media/image-5-12.png"/><Relationship Id="rId13" Type="http://schemas.openxmlformats.org/officeDocument/2006/relationships/image" Target="../media/image-5-13.png"/><Relationship Id="rId14" Type="http://schemas.openxmlformats.org/officeDocument/2006/relationships/image" Target="../media/image-5-14.png"/><Relationship Id="rId15" Type="http://schemas.openxmlformats.org/officeDocument/2006/relationships/image" Target="../media/image-5-15.png"/><Relationship Id="rId16" Type="http://schemas.openxmlformats.org/officeDocument/2006/relationships/image" Target="../media/image-5-16.png"/><Relationship Id="rId17" Type="http://schemas.openxmlformats.org/officeDocument/2006/relationships/image" Target="../media/image-5-17.png"/><Relationship Id="rId18" Type="http://schemas.openxmlformats.org/officeDocument/2006/relationships/image" Target="../media/image-5-18.png"/><Relationship Id="rId19" Type="http://schemas.openxmlformats.org/officeDocument/2006/relationships/image" Target="../media/image-5-19.png"/><Relationship Id="rId20" Type="http://schemas.openxmlformats.org/officeDocument/2006/relationships/image" Target="../media/image-5-20.png"/><Relationship Id="rId21" Type="http://schemas.openxmlformats.org/officeDocument/2006/relationships/image" Target="../media/image-5-21.png"/><Relationship Id="rId22" Type="http://schemas.openxmlformats.org/officeDocument/2006/relationships/image" Target="../media/image-5-22.png"/><Relationship Id="rId23" Type="http://schemas.openxmlformats.org/officeDocument/2006/relationships/image" Target="../media/image-5-23.png"/><Relationship Id="rId24" Type="http://schemas.openxmlformats.org/officeDocument/2006/relationships/image" Target="../media/image-5-24.png"/><Relationship Id="rId25" Type="http://schemas.openxmlformats.org/officeDocument/2006/relationships/image" Target="../media/image-5-25.png"/><Relationship Id="rId26" Type="http://schemas.openxmlformats.org/officeDocument/2006/relationships/image" Target="../media/image-5-26.png"/><Relationship Id="rId27" Type="http://schemas.openxmlformats.org/officeDocument/2006/relationships/image" Target="../media/image-5-27.png"/><Relationship Id="rId28" Type="http://schemas.openxmlformats.org/officeDocument/2006/relationships/image" Target="../media/image-5-28.png"/><Relationship Id="rId29" Type="http://schemas.openxmlformats.org/officeDocument/2006/relationships/image" Target="../media/image-5-29.png"/><Relationship Id="rId30" Type="http://schemas.openxmlformats.org/officeDocument/2006/relationships/image" Target="../media/image-5-30.png"/><Relationship Id="rId31" Type="http://schemas.openxmlformats.org/officeDocument/2006/relationships/image" Target="../media/image-5-31.png"/><Relationship Id="rId32" Type="http://schemas.openxmlformats.org/officeDocument/2006/relationships/image" Target="../media/image-5-32.png"/><Relationship Id="rId33" Type="http://schemas.openxmlformats.org/officeDocument/2006/relationships/image" Target="../media/image-5-33.png"/><Relationship Id="rId34" Type="http://schemas.openxmlformats.org/officeDocument/2006/relationships/image" Target="../media/image-5-34.png"/><Relationship Id="rId35" Type="http://schemas.openxmlformats.org/officeDocument/2006/relationships/image" Target="../media/image-5-35.png"/><Relationship Id="rId36" Type="http://schemas.openxmlformats.org/officeDocument/2006/relationships/image" Target="../media/image-5-36.png"/><Relationship Id="rId37" Type="http://schemas.openxmlformats.org/officeDocument/2006/relationships/image" Target="../media/image-5-37.png"/><Relationship Id="rId38" Type="http://schemas.openxmlformats.org/officeDocument/2006/relationships/image" Target="../media/image-5-38.png"/><Relationship Id="rId39" Type="http://schemas.openxmlformats.org/officeDocument/2006/relationships/image" Target="../media/image-5-39.png"/><Relationship Id="rId40" Type="http://schemas.openxmlformats.org/officeDocument/2006/relationships/image" Target="../media/image-5-40.png"/><Relationship Id="rId41" Type="http://schemas.openxmlformats.org/officeDocument/2006/relationships/image" Target="../media/image-5-41.png"/><Relationship Id="rId42" Type="http://schemas.openxmlformats.org/officeDocument/2006/relationships/image" Target="../media/image-5-42.png"/><Relationship Id="rId43" Type="http://schemas.openxmlformats.org/officeDocument/2006/relationships/image" Target="../media/image-5-43.png"/><Relationship Id="rId44" Type="http://schemas.openxmlformats.org/officeDocument/2006/relationships/image" Target="../media/image-5-44.png"/><Relationship Id="rId45" Type="http://schemas.openxmlformats.org/officeDocument/2006/relationships/image" Target="../media/image-5-45.png"/><Relationship Id="rId46" Type="http://schemas.openxmlformats.org/officeDocument/2006/relationships/image" Target="../media/image-5-46.png"/><Relationship Id="rId47" Type="http://schemas.openxmlformats.org/officeDocument/2006/relationships/image" Target="../media/image-5-47.png"/><Relationship Id="rId48" Type="http://schemas.openxmlformats.org/officeDocument/2006/relationships/slideLayout" Target="../slideLayouts/slideLayout3.xml"/><Relationship Id="rId4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image" Target="../media/image-8-5.png"/><Relationship Id="rId6" Type="http://schemas.openxmlformats.org/officeDocument/2006/relationships/image" Target="../media/image-8-6.png"/><Relationship Id="rId7" Type="http://schemas.openxmlformats.org/officeDocument/2006/relationships/image" Target="../media/image-8-7.png"/><Relationship Id="rId8" Type="http://schemas.openxmlformats.org/officeDocument/2006/relationships/image" Target="../media/image-8-8.png"/><Relationship Id="rId9" Type="http://schemas.openxmlformats.org/officeDocument/2006/relationships/image" Target="../media/image-8-9.png"/><Relationship Id="rId10" Type="http://schemas.openxmlformats.org/officeDocument/2006/relationships/image" Target="../media/image-8-10.png"/><Relationship Id="rId11" Type="http://schemas.openxmlformats.org/officeDocument/2006/relationships/image" Target="../media/image-8-11.png"/><Relationship Id="rId12" Type="http://schemas.openxmlformats.org/officeDocument/2006/relationships/image" Target="../media/image-8-12.png"/><Relationship Id="rId13" Type="http://schemas.openxmlformats.org/officeDocument/2006/relationships/image" Target="../media/image-8-13.png"/><Relationship Id="rId14" Type="http://schemas.openxmlformats.org/officeDocument/2006/relationships/image" Target="../media/image-8-14.png"/><Relationship Id="rId15" Type="http://schemas.openxmlformats.org/officeDocument/2006/relationships/image" Target="../media/image-8-15.png"/><Relationship Id="rId16" Type="http://schemas.openxmlformats.org/officeDocument/2006/relationships/image" Target="../media/image-8-16.png"/><Relationship Id="rId17" Type="http://schemas.openxmlformats.org/officeDocument/2006/relationships/image" Target="../media/image-8-17.png"/><Relationship Id="rId18" Type="http://schemas.openxmlformats.org/officeDocument/2006/relationships/image" Target="../media/image-8-18.png"/><Relationship Id="rId19" Type="http://schemas.openxmlformats.org/officeDocument/2006/relationships/image" Target="../media/image-8-19.png"/><Relationship Id="rId20" Type="http://schemas.openxmlformats.org/officeDocument/2006/relationships/image" Target="../media/image-8-20.png"/><Relationship Id="rId21" Type="http://schemas.openxmlformats.org/officeDocument/2006/relationships/image" Target="../media/image-8-21.png"/><Relationship Id="rId22" Type="http://schemas.openxmlformats.org/officeDocument/2006/relationships/image" Target="../media/image-8-22.png"/><Relationship Id="rId23" Type="http://schemas.openxmlformats.org/officeDocument/2006/relationships/image" Target="../media/image-8-23.png"/><Relationship Id="rId24" Type="http://schemas.openxmlformats.org/officeDocument/2006/relationships/image" Target="../media/image-8-24.png"/><Relationship Id="rId25" Type="http://schemas.openxmlformats.org/officeDocument/2006/relationships/image" Target="../media/image-8-25.png"/><Relationship Id="rId26" Type="http://schemas.openxmlformats.org/officeDocument/2006/relationships/image" Target="../media/image-8-26.png"/><Relationship Id="rId27" Type="http://schemas.openxmlformats.org/officeDocument/2006/relationships/image" Target="../media/image-8-27.png"/><Relationship Id="rId28" Type="http://schemas.openxmlformats.org/officeDocument/2006/relationships/image" Target="../media/image-8-28.png"/><Relationship Id="rId29" Type="http://schemas.openxmlformats.org/officeDocument/2006/relationships/image" Target="../media/image-8-29.png"/><Relationship Id="rId30" Type="http://schemas.openxmlformats.org/officeDocument/2006/relationships/image" Target="../media/image-8-30.png"/><Relationship Id="rId31" Type="http://schemas.openxmlformats.org/officeDocument/2006/relationships/image" Target="../media/image-8-31.png"/><Relationship Id="rId32" Type="http://schemas.openxmlformats.org/officeDocument/2006/relationships/image" Target="../media/image-8-32.png"/><Relationship Id="rId33" Type="http://schemas.openxmlformats.org/officeDocument/2006/relationships/image" Target="../media/image-8-33.png"/><Relationship Id="rId34" Type="http://schemas.openxmlformats.org/officeDocument/2006/relationships/image" Target="../media/image-8-34.png"/><Relationship Id="rId35" Type="http://schemas.openxmlformats.org/officeDocument/2006/relationships/image" Target="../media/image-8-35.png"/><Relationship Id="rId36" Type="http://schemas.openxmlformats.org/officeDocument/2006/relationships/image" Target="../media/image-8-36.png"/><Relationship Id="rId37" Type="http://schemas.openxmlformats.org/officeDocument/2006/relationships/image" Target="../media/image-8-37.png"/><Relationship Id="rId38" Type="http://schemas.openxmlformats.org/officeDocument/2006/relationships/image" Target="../media/image-8-38.png"/><Relationship Id="rId39" Type="http://schemas.openxmlformats.org/officeDocument/2006/relationships/image" Target="../media/image-8-39.png"/><Relationship Id="rId40" Type="http://schemas.openxmlformats.org/officeDocument/2006/relationships/image" Target="../media/image-8-40.png"/><Relationship Id="rId41" Type="http://schemas.openxmlformats.org/officeDocument/2006/relationships/image" Target="../media/image-8-41.png"/><Relationship Id="rId42" Type="http://schemas.openxmlformats.org/officeDocument/2006/relationships/image" Target="../media/image-8-42.png"/><Relationship Id="rId43" Type="http://schemas.openxmlformats.org/officeDocument/2006/relationships/image" Target="../media/image-8-43.png"/><Relationship Id="rId44" Type="http://schemas.openxmlformats.org/officeDocument/2006/relationships/image" Target="../media/image-8-44.png"/><Relationship Id="rId45" Type="http://schemas.openxmlformats.org/officeDocument/2006/relationships/image" Target="../media/image-8-45.png"/><Relationship Id="rId46" Type="http://schemas.openxmlformats.org/officeDocument/2006/relationships/image" Target="../media/image-8-46.png"/><Relationship Id="rId47" Type="http://schemas.openxmlformats.org/officeDocument/2006/relationships/image" Target="../media/image-8-47.png"/><Relationship Id="rId48" Type="http://schemas.openxmlformats.org/officeDocument/2006/relationships/image" Target="../media/image-8-48.png"/><Relationship Id="rId49" Type="http://schemas.openxmlformats.org/officeDocument/2006/relationships/image" Target="../media/image-8-49.png"/><Relationship Id="rId50" Type="http://schemas.openxmlformats.org/officeDocument/2006/relationships/image" Target="../media/image-8-50.png"/><Relationship Id="rId51" Type="http://schemas.openxmlformats.org/officeDocument/2006/relationships/image" Target="../media/image-8-51.png"/><Relationship Id="rId52" Type="http://schemas.openxmlformats.org/officeDocument/2006/relationships/image" Target="../media/image-8-52.png"/><Relationship Id="rId53" Type="http://schemas.openxmlformats.org/officeDocument/2006/relationships/image" Target="../media/image-8-53.png"/><Relationship Id="rId54" Type="http://schemas.openxmlformats.org/officeDocument/2006/relationships/image" Target="../media/image-8-54.png"/><Relationship Id="rId55" Type="http://schemas.openxmlformats.org/officeDocument/2006/relationships/image" Target="../media/image-8-55.png"/><Relationship Id="rId56" Type="http://schemas.openxmlformats.org/officeDocument/2006/relationships/image" Target="../media/image-8-56.png"/><Relationship Id="rId57" Type="http://schemas.openxmlformats.org/officeDocument/2006/relationships/image" Target="../media/image-8-57.png"/><Relationship Id="rId58" Type="http://schemas.openxmlformats.org/officeDocument/2006/relationships/image" Target="../media/image-8-58.png"/><Relationship Id="rId59" Type="http://schemas.openxmlformats.org/officeDocument/2006/relationships/image" Target="../media/image-8-59.png"/><Relationship Id="rId60" Type="http://schemas.openxmlformats.org/officeDocument/2006/relationships/image" Target="../media/image-8-60.png"/><Relationship Id="rId61" Type="http://schemas.openxmlformats.org/officeDocument/2006/relationships/image" Target="../media/image-8-61.png"/><Relationship Id="rId62" Type="http://schemas.openxmlformats.org/officeDocument/2006/relationships/image" Target="../media/image-8-62.png"/><Relationship Id="rId63" Type="http://schemas.openxmlformats.org/officeDocument/2006/relationships/image" Target="../media/image-8-63.png"/><Relationship Id="rId64" Type="http://schemas.openxmlformats.org/officeDocument/2006/relationships/image" Target="../media/image-8-64.png"/><Relationship Id="rId65" Type="http://schemas.openxmlformats.org/officeDocument/2006/relationships/image" Target="../media/image-8-65.png"/><Relationship Id="rId66" Type="http://schemas.openxmlformats.org/officeDocument/2006/relationships/image" Target="../media/image-8-66.png"/><Relationship Id="rId67" Type="http://schemas.openxmlformats.org/officeDocument/2006/relationships/image" Target="../media/image-8-67.png"/><Relationship Id="rId68" Type="http://schemas.openxmlformats.org/officeDocument/2006/relationships/image" Target="../media/image-8-68.png"/><Relationship Id="rId69" Type="http://schemas.openxmlformats.org/officeDocument/2006/relationships/image" Target="../media/image-8-69.png"/><Relationship Id="rId70" Type="http://schemas.openxmlformats.org/officeDocument/2006/relationships/image" Target="../media/image-8-70.png"/><Relationship Id="rId71" Type="http://schemas.openxmlformats.org/officeDocument/2006/relationships/image" Target="../media/image-8-71.png"/><Relationship Id="rId72" Type="http://schemas.openxmlformats.org/officeDocument/2006/relationships/slideLayout" Target="../slideLayouts/slideLayout3.xml"/><Relationship Id="rId7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 Target="slide9.xml"/><Relationship Id="rId3" Type="http://schemas.openxmlformats.org/officeDocument/2006/relationships/slide" Target="slide9.xml"/><Relationship Id="rId4" Type="http://schemas.openxmlformats.org/officeDocument/2006/relationships/slide" Target="slide9.xml"/><Relationship Id="rId6" Type="http://schemas.openxmlformats.org/officeDocument/2006/relationships/slide" Target="slide9.xml"/><Relationship Id="rId7" Type="http://schemas.openxmlformats.org/officeDocument/2006/relationships/slide" Target="slide9.xml"/><Relationship Id="rId9" Type="http://schemas.openxmlformats.org/officeDocument/2006/relationships/slide" Target="slide9.xml"/><Relationship Id="rId10" Type="http://schemas.openxmlformats.org/officeDocument/2006/relationships/slide" Target="slide9.xml"/><Relationship Id="rId12" Type="http://schemas.openxmlformats.org/officeDocument/2006/relationships/slide" Target="slide9.xml"/><Relationship Id="rId13" Type="http://schemas.openxmlformats.org/officeDocument/2006/relationships/slide" Target="slide9.xml"/><Relationship Id="rId15" Type="http://schemas.openxmlformats.org/officeDocument/2006/relationships/slide" Target="slide9.xml"/><Relationship Id="rId16" Type="http://schemas.openxmlformats.org/officeDocument/2006/relationships/slide" Target="slide9.xml"/><Relationship Id="rId18" Type="http://schemas.openxmlformats.org/officeDocument/2006/relationships/slide" Target="slide9.xml"/><Relationship Id="rId19" Type="http://schemas.openxmlformats.org/officeDocument/2006/relationships/slide" Target="slide9.xml"/><Relationship Id="rId21" Type="http://schemas.openxmlformats.org/officeDocument/2006/relationships/slide" Target="slide9.xml"/><Relationship Id="rId22" Type="http://schemas.openxmlformats.org/officeDocument/2006/relationships/slide" Target="slide9.xml"/><Relationship Id="rId24" Type="http://schemas.openxmlformats.org/officeDocument/2006/relationships/slide" Target="slide9.xml"/><Relationship Id="rId25" Type="http://schemas.openxmlformats.org/officeDocument/2006/relationships/slide" Target="slide9.xml"/><Relationship Id="rId27" Type="http://schemas.openxmlformats.org/officeDocument/2006/relationships/slide" Target="slide9.xml"/><Relationship Id="rId28" Type="http://schemas.openxmlformats.org/officeDocument/2006/relationships/slide" Target="slide9.xml"/><Relationship Id="rId30" Type="http://schemas.openxmlformats.org/officeDocument/2006/relationships/slide" Target="slide9.xml"/><Relationship Id="rId31" Type="http://schemas.openxmlformats.org/officeDocument/2006/relationships/slide" Target="slide9.xml"/><Relationship Id="rId33" Type="http://schemas.openxmlformats.org/officeDocument/2006/relationships/slide" Target="slide9.xml"/><Relationship Id="rId34" Type="http://schemas.openxmlformats.org/officeDocument/2006/relationships/slide" Target="slide9.xml"/><Relationship Id="rId36" Type="http://schemas.openxmlformats.org/officeDocument/2006/relationships/slide" Target="slide9.xml"/><Relationship Id="rId37" Type="http://schemas.openxmlformats.org/officeDocument/2006/relationships/slide" Target="slide9.xml"/><Relationship Id="rId39" Type="http://schemas.openxmlformats.org/officeDocument/2006/relationships/slide" Target="slide9.xml"/><Relationship Id="rId40" Type="http://schemas.openxmlformats.org/officeDocument/2006/relationships/slide" Target="slide9.xml"/><Relationship Id="rId42" Type="http://schemas.openxmlformats.org/officeDocument/2006/relationships/slide" Target="slide9.xml"/><Relationship Id="rId43" Type="http://schemas.openxmlformats.org/officeDocument/2006/relationships/slide" Target="slide9.xml"/><Relationship Id="rId45" Type="http://schemas.openxmlformats.org/officeDocument/2006/relationships/slide" Target="slide9.xml"/><Relationship Id="rId46" Type="http://schemas.openxmlformats.org/officeDocument/2006/relationships/slide" Target="slide9.xml"/><Relationship Id="rId48" Type="http://schemas.openxmlformats.org/officeDocument/2006/relationships/slide" Target="slide9.xml"/><Relationship Id="rId49" Type="http://schemas.openxmlformats.org/officeDocument/2006/relationships/slide" Target="slide9.xml"/><Relationship Id="rId51" Type="http://schemas.openxmlformats.org/officeDocument/2006/relationships/slide" Target="slide9.xml"/><Relationship Id="rId52" Type="http://schemas.openxmlformats.org/officeDocument/2006/relationships/slide" Target="slide9.xml"/><Relationship Id="rId54" Type="http://schemas.openxmlformats.org/officeDocument/2006/relationships/slide" Target="slide9.xml"/><Relationship Id="rId55" Type="http://schemas.openxmlformats.org/officeDocument/2006/relationships/slide" Target="slide9.xml"/><Relationship Id="rId57" Type="http://schemas.openxmlformats.org/officeDocument/2006/relationships/slide" Target="slide9.xml"/><Relationship Id="rId58" Type="http://schemas.openxmlformats.org/officeDocument/2006/relationships/slide" Target="slide9.xml"/><Relationship Id="rId60" Type="http://schemas.openxmlformats.org/officeDocument/2006/relationships/slide" Target="slide9.xml"/><Relationship Id="rId61" Type="http://schemas.openxmlformats.org/officeDocument/2006/relationships/slide" Target="slide9.xml"/><Relationship Id="rId63" Type="http://schemas.openxmlformats.org/officeDocument/2006/relationships/slide" Target="slide9.xml"/><Relationship Id="rId64" Type="http://schemas.openxmlformats.org/officeDocument/2006/relationships/slide" Target="slide9.xml"/><Relationship Id="rId66" Type="http://schemas.openxmlformats.org/officeDocument/2006/relationships/slide" Target="slide9.xml"/><Relationship Id="rId67" Type="http://schemas.openxmlformats.org/officeDocument/2006/relationships/slide" Target="slide9.xml"/><Relationship Id="rId68" Type="http://schemas.openxmlformats.org/officeDocument/2006/relationships/slide" Target="slide9.xml"/><Relationship Id="rId69" Type="http://schemas.openxmlformats.org/officeDocument/2006/relationships/slide" Target="slide9.xml"/><Relationship Id="rId70" Type="http://schemas.openxmlformats.org/officeDocument/2006/relationships/slide" Target="slide9.xml"/><Relationship Id="rId71" Type="http://schemas.openxmlformats.org/officeDocument/2006/relationships/slide" Target="slide9.xml"/><Relationship Id="rId73" Type="http://schemas.openxmlformats.org/officeDocument/2006/relationships/slide" Target="slide9.xml"/><Relationship Id="rId74" Type="http://schemas.openxmlformats.org/officeDocument/2006/relationships/slide" Target="slide9.xml"/><Relationship Id="rId76" Type="http://schemas.openxmlformats.org/officeDocument/2006/relationships/slide" Target="slide9.xml"/><Relationship Id="rId77" Type="http://schemas.openxmlformats.org/officeDocument/2006/relationships/slide" Target="slide9.xml"/><Relationship Id="rId79" Type="http://schemas.openxmlformats.org/officeDocument/2006/relationships/slide" Target="slide9.xml"/><Relationship Id="rId80" Type="http://schemas.openxmlformats.org/officeDocument/2006/relationships/slide" Target="slide9.xml"/><Relationship Id="rId82" Type="http://schemas.openxmlformats.org/officeDocument/2006/relationships/slide" Target="slide9.xml"/><Relationship Id="rId83" Type="http://schemas.openxmlformats.org/officeDocument/2006/relationships/slide" Target="slide9.xml"/><Relationship Id="rId85" Type="http://schemas.openxmlformats.org/officeDocument/2006/relationships/slide" Target="slide9.xml"/><Relationship Id="rId86" Type="http://schemas.openxmlformats.org/officeDocument/2006/relationships/slide" Target="slide9.xml"/><Relationship Id="rId88" Type="http://schemas.openxmlformats.org/officeDocument/2006/relationships/slide" Target="slide9.xml"/><Relationship Id="rId89" Type="http://schemas.openxmlformats.org/officeDocument/2006/relationships/slide" Target="slide9.xml"/><Relationship Id="rId91" Type="http://schemas.openxmlformats.org/officeDocument/2006/relationships/slide" Target="slide9.xml"/><Relationship Id="rId92" Type="http://schemas.openxmlformats.org/officeDocument/2006/relationships/slide" Target="slide9.xml"/><Relationship Id="rId94" Type="http://schemas.openxmlformats.org/officeDocument/2006/relationships/slide" Target="slide9.xml"/><Relationship Id="rId95" Type="http://schemas.openxmlformats.org/officeDocument/2006/relationships/slide" Target="slide9.xml"/><Relationship Id="rId97" Type="http://schemas.openxmlformats.org/officeDocument/2006/relationships/slide" Target="slide9.xml"/><Relationship Id="rId98" Type="http://schemas.openxmlformats.org/officeDocument/2006/relationships/slide" Target="slide9.xml"/><Relationship Id="rId100" Type="http://schemas.openxmlformats.org/officeDocument/2006/relationships/slide" Target="slide9.xml"/><Relationship Id="rId101" Type="http://schemas.openxmlformats.org/officeDocument/2006/relationships/slide" Target="slide9.xml"/><Relationship Id="rId103" Type="http://schemas.openxmlformats.org/officeDocument/2006/relationships/slide" Target="slide9.xml"/><Relationship Id="rId104" Type="http://schemas.openxmlformats.org/officeDocument/2006/relationships/slide" Target="slide9.xml"/><Relationship Id="rId106" Type="http://schemas.openxmlformats.org/officeDocument/2006/relationships/slide" Target="slide9.xml"/><Relationship Id="rId107" Type="http://schemas.openxmlformats.org/officeDocument/2006/relationships/slide" Target="slide9.xml"/><Relationship Id="rId109" Type="http://schemas.openxmlformats.org/officeDocument/2006/relationships/slide" Target="slide9.xml"/><Relationship Id="rId110" Type="http://schemas.openxmlformats.org/officeDocument/2006/relationships/slide" Target="slide9.xml"/><Relationship Id="rId112" Type="http://schemas.openxmlformats.org/officeDocument/2006/relationships/slide" Target="slide9.xml"/><Relationship Id="rId113" Type="http://schemas.openxmlformats.org/officeDocument/2006/relationships/slide" Target="slide9.xml"/><Relationship Id="rId115" Type="http://schemas.openxmlformats.org/officeDocument/2006/relationships/slide" Target="slide9.xml"/><Relationship Id="rId116" Type="http://schemas.openxmlformats.org/officeDocument/2006/relationships/slide" Target="slide9.xml"/><Relationship Id="rId118" Type="http://schemas.openxmlformats.org/officeDocument/2006/relationships/slide" Target="slide9.xml"/><Relationship Id="rId119" Type="http://schemas.openxmlformats.org/officeDocument/2006/relationships/slide" Target="slide9.xml"/><Relationship Id="rId121" Type="http://schemas.openxmlformats.org/officeDocument/2006/relationships/slide" Target="slide9.xml"/><Relationship Id="rId122" Type="http://schemas.openxmlformats.org/officeDocument/2006/relationships/slide" Target="slide9.xml"/><Relationship Id="rId124" Type="http://schemas.openxmlformats.org/officeDocument/2006/relationships/slide" Target="slide9.xml"/><Relationship Id="rId125" Type="http://schemas.openxmlformats.org/officeDocument/2006/relationships/slide" Target="slide9.xml"/><Relationship Id="rId127" Type="http://schemas.openxmlformats.org/officeDocument/2006/relationships/slide" Target="slide9.xml"/><Relationship Id="rId128" Type="http://schemas.openxmlformats.org/officeDocument/2006/relationships/slide" Target="slide9.xml"/><Relationship Id="rId130" Type="http://schemas.openxmlformats.org/officeDocument/2006/relationships/slide" Target="slide9.xml"/><Relationship Id="rId131" Type="http://schemas.openxmlformats.org/officeDocument/2006/relationships/slide" Target="slide9.xml"/><Relationship Id="rId133" Type="http://schemas.openxmlformats.org/officeDocument/2006/relationships/slide" Target="slide9.xml"/><Relationship Id="rId134" Type="http://schemas.openxmlformats.org/officeDocument/2006/relationships/slide" Target="slide9.xml"/><Relationship Id="rId136" Type="http://schemas.openxmlformats.org/officeDocument/2006/relationships/slide" Target="slide9.xml"/><Relationship Id="rId137" Type="http://schemas.openxmlformats.org/officeDocument/2006/relationships/slide" Target="slide9.xml"/><Relationship Id="rId139" Type="http://schemas.openxmlformats.org/officeDocument/2006/relationships/slide" Target="slide9.xml"/><Relationship Id="rId140" Type="http://schemas.openxmlformats.org/officeDocument/2006/relationships/slide" Target="slide9.xml"/><Relationship Id="rId142" Type="http://schemas.openxmlformats.org/officeDocument/2006/relationships/slide" Target="slide9.xml"/><Relationship Id="rId143" Type="http://schemas.openxmlformats.org/officeDocument/2006/relationships/slide" Target="slide9.xml"/><Relationship Id="rId145" Type="http://schemas.openxmlformats.org/officeDocument/2006/relationships/slide" Target="slide9.xml"/><Relationship Id="rId146" Type="http://schemas.openxmlformats.org/officeDocument/2006/relationships/slide" Target="slide9.xml"/><Relationship Id="rId148" Type="http://schemas.openxmlformats.org/officeDocument/2006/relationships/slide" Target="slide9.xml"/><Relationship Id="rId149" Type="http://schemas.openxmlformats.org/officeDocument/2006/relationships/slide" Target="slide9.xml"/><Relationship Id="rId151" Type="http://schemas.openxmlformats.org/officeDocument/2006/relationships/slide" Target="slide9.xml"/><Relationship Id="rId152" Type="http://schemas.openxmlformats.org/officeDocument/2006/relationships/slide" Target="slide9.xml"/><Relationship Id="rId154" Type="http://schemas.openxmlformats.org/officeDocument/2006/relationships/slide" Target="slide9.xml"/><Relationship Id="rId155" Type="http://schemas.openxmlformats.org/officeDocument/2006/relationships/slide" Target="slide9.xml"/><Relationship Id="rId157" Type="http://schemas.openxmlformats.org/officeDocument/2006/relationships/slide" Target="slide9.xml"/><Relationship Id="rId158" Type="http://schemas.openxmlformats.org/officeDocument/2006/relationships/slide" Target="slide9.xml"/><Relationship Id="rId160" Type="http://schemas.openxmlformats.org/officeDocument/2006/relationships/slide" Target="slide9.xml"/><Relationship Id="rId161" Type="http://schemas.openxmlformats.org/officeDocument/2006/relationships/slide" Target="slide9.xml"/><Relationship Id="rId163" Type="http://schemas.openxmlformats.org/officeDocument/2006/relationships/slide" Target="slide9.xml"/><Relationship Id="rId164" Type="http://schemas.openxmlformats.org/officeDocument/2006/relationships/slide" Target="slide9.xml"/><Relationship Id="rId166" Type="http://schemas.openxmlformats.org/officeDocument/2006/relationships/slide" Target="slide9.xml"/><Relationship Id="rId167" Type="http://schemas.openxmlformats.org/officeDocument/2006/relationships/slide" Target="slide9.xml"/><Relationship Id="rId169" Type="http://schemas.openxmlformats.org/officeDocument/2006/relationships/slide" Target="slide9.xml"/><Relationship Id="rId170" Type="http://schemas.openxmlformats.org/officeDocument/2006/relationships/slide" Target="slide9.xml"/><Relationship Id="rId172" Type="http://schemas.openxmlformats.org/officeDocument/2006/relationships/slide" Target="slide9.xml"/><Relationship Id="rId173" Type="http://schemas.openxmlformats.org/officeDocument/2006/relationships/slide" Target="slide9.xml"/><Relationship Id="rId175" Type="http://schemas.openxmlformats.org/officeDocument/2006/relationships/slide" Target="slide9.xml"/><Relationship Id="rId176" Type="http://schemas.openxmlformats.org/officeDocument/2006/relationships/slide" Target="slide9.xml"/><Relationship Id="rId178" Type="http://schemas.openxmlformats.org/officeDocument/2006/relationships/slide" Target="slide9.xml"/><Relationship Id="rId179" Type="http://schemas.openxmlformats.org/officeDocument/2006/relationships/slide" Target="slide9.xml"/><Relationship Id="rId181" Type="http://schemas.openxmlformats.org/officeDocument/2006/relationships/slide" Target="slide9.xml"/><Relationship Id="rId182" Type="http://schemas.openxmlformats.org/officeDocument/2006/relationships/slide" Target="slide9.xml"/><Relationship Id="rId184" Type="http://schemas.openxmlformats.org/officeDocument/2006/relationships/slide" Target="slide9.xml"/><Relationship Id="rId185" Type="http://schemas.openxmlformats.org/officeDocument/2006/relationships/slide" Target="slide9.xml"/><Relationship Id="rId187" Type="http://schemas.openxmlformats.org/officeDocument/2006/relationships/slide" Target="slide9.xml"/><Relationship Id="rId188" Type="http://schemas.openxmlformats.org/officeDocument/2006/relationships/slide" Target="slide9.xml"/><Relationship Id="rId190" Type="http://schemas.openxmlformats.org/officeDocument/2006/relationships/slide" Target="slide9.xml"/><Relationship Id="rId191" Type="http://schemas.openxmlformats.org/officeDocument/2006/relationships/slide" Target="slide9.xml"/><Relationship Id="rId193" Type="http://schemas.openxmlformats.org/officeDocument/2006/relationships/slide" Target="slide9.xml"/><Relationship Id="rId194" Type="http://schemas.openxmlformats.org/officeDocument/2006/relationships/slide" Target="slide9.xml"/><Relationship Id="rId196" Type="http://schemas.openxmlformats.org/officeDocument/2006/relationships/slide" Target="slide9.xml"/><Relationship Id="rId197" Type="http://schemas.openxmlformats.org/officeDocument/2006/relationships/slide" Target="slide9.xml"/><Relationship Id="rId199" Type="http://schemas.openxmlformats.org/officeDocument/2006/relationships/slide" Target="slide9.xml"/><Relationship Id="rId200" Type="http://schemas.openxmlformats.org/officeDocument/2006/relationships/slide" Target="slide9.xml"/><Relationship Id="rId202" Type="http://schemas.openxmlformats.org/officeDocument/2006/relationships/slide" Target="slide9.xml"/><Relationship Id="rId203" Type="http://schemas.openxmlformats.org/officeDocument/2006/relationships/slide" Target="slide9.xml"/><Relationship Id="rId205" Type="http://schemas.openxmlformats.org/officeDocument/2006/relationships/slide" Target="slide9.xml"/><Relationship Id="rId206" Type="http://schemas.openxmlformats.org/officeDocument/2006/relationships/slide" Target="slide9.xml"/><Relationship Id="rId208" Type="http://schemas.openxmlformats.org/officeDocument/2006/relationships/slide" Target="slide9.xml"/><Relationship Id="rId209" Type="http://schemas.openxmlformats.org/officeDocument/2006/relationships/slide" Target="slide9.xml"/><Relationship Id="rId211" Type="http://schemas.openxmlformats.org/officeDocument/2006/relationships/slide" Target="slide9.xml"/><Relationship Id="rId212" Type="http://schemas.openxmlformats.org/officeDocument/2006/relationships/slide" Target="slide9.xml"/><Relationship Id="rId214" Type="http://schemas.openxmlformats.org/officeDocument/2006/relationships/slide" Target="slide9.xml"/><Relationship Id="rId215" Type="http://schemas.openxmlformats.org/officeDocument/2006/relationships/slide" Target="slide9.xml"/><Relationship Id="rId217" Type="http://schemas.openxmlformats.org/officeDocument/2006/relationships/slide" Target="slide9.xml"/><Relationship Id="rId2" Type="http://schemas.openxmlformats.org/officeDocument/2006/relationships/image" Target="../media/image-9-1.png"/><Relationship Id="rId5" Type="http://schemas.openxmlformats.org/officeDocument/2006/relationships/image" Target="../media/image-9-2.png"/><Relationship Id="rId8" Type="http://schemas.openxmlformats.org/officeDocument/2006/relationships/image" Target="../media/image-9-3.png"/><Relationship Id="rId11" Type="http://schemas.openxmlformats.org/officeDocument/2006/relationships/image" Target="../media/image-9-4.png"/><Relationship Id="rId14" Type="http://schemas.openxmlformats.org/officeDocument/2006/relationships/image" Target="../media/image-9-5.png"/><Relationship Id="rId17" Type="http://schemas.openxmlformats.org/officeDocument/2006/relationships/image" Target="../media/image-9-6.png"/><Relationship Id="rId20" Type="http://schemas.openxmlformats.org/officeDocument/2006/relationships/image" Target="../media/image-9-7.png"/><Relationship Id="rId23" Type="http://schemas.openxmlformats.org/officeDocument/2006/relationships/image" Target="../media/image-9-8.png"/><Relationship Id="rId26" Type="http://schemas.openxmlformats.org/officeDocument/2006/relationships/image" Target="../media/image-9-9.png"/><Relationship Id="rId29" Type="http://schemas.openxmlformats.org/officeDocument/2006/relationships/image" Target="../media/image-9-10.png"/><Relationship Id="rId32" Type="http://schemas.openxmlformats.org/officeDocument/2006/relationships/image" Target="../media/image-9-11.png"/><Relationship Id="rId35" Type="http://schemas.openxmlformats.org/officeDocument/2006/relationships/image" Target="../media/image-9-12.png"/><Relationship Id="rId38" Type="http://schemas.openxmlformats.org/officeDocument/2006/relationships/image" Target="../media/image-9-13.png"/><Relationship Id="rId41" Type="http://schemas.openxmlformats.org/officeDocument/2006/relationships/image" Target="../media/image-9-14.png"/><Relationship Id="rId44" Type="http://schemas.openxmlformats.org/officeDocument/2006/relationships/image" Target="../media/image-9-15.png"/><Relationship Id="rId47" Type="http://schemas.openxmlformats.org/officeDocument/2006/relationships/image" Target="../media/image-9-16.png"/><Relationship Id="rId50" Type="http://schemas.openxmlformats.org/officeDocument/2006/relationships/image" Target="../media/image-9-17.png"/><Relationship Id="rId53" Type="http://schemas.openxmlformats.org/officeDocument/2006/relationships/image" Target="../media/image-9-18.png"/><Relationship Id="rId56" Type="http://schemas.openxmlformats.org/officeDocument/2006/relationships/image" Target="../media/image-9-19.png"/><Relationship Id="rId59" Type="http://schemas.openxmlformats.org/officeDocument/2006/relationships/image" Target="../media/image-9-20.png"/><Relationship Id="rId62" Type="http://schemas.openxmlformats.org/officeDocument/2006/relationships/image" Target="../media/image-9-21.png"/><Relationship Id="rId65" Type="http://schemas.openxmlformats.org/officeDocument/2006/relationships/image" Target="../media/image-9-22.png"/><Relationship Id="rId72" Type="http://schemas.openxmlformats.org/officeDocument/2006/relationships/image" Target="../media/image-9-23.png"/><Relationship Id="rId75" Type="http://schemas.openxmlformats.org/officeDocument/2006/relationships/image" Target="../media/image-9-24.png"/><Relationship Id="rId78" Type="http://schemas.openxmlformats.org/officeDocument/2006/relationships/image" Target="../media/image-9-25.png"/><Relationship Id="rId81" Type="http://schemas.openxmlformats.org/officeDocument/2006/relationships/image" Target="../media/image-9-26.png"/><Relationship Id="rId84" Type="http://schemas.openxmlformats.org/officeDocument/2006/relationships/image" Target="../media/image-9-27.png"/><Relationship Id="rId87" Type="http://schemas.openxmlformats.org/officeDocument/2006/relationships/image" Target="../media/image-9-28.png"/><Relationship Id="rId90" Type="http://schemas.openxmlformats.org/officeDocument/2006/relationships/image" Target="../media/image-9-29.png"/><Relationship Id="rId93" Type="http://schemas.openxmlformats.org/officeDocument/2006/relationships/image" Target="../media/image-9-30.png"/><Relationship Id="rId96" Type="http://schemas.openxmlformats.org/officeDocument/2006/relationships/image" Target="../media/image-9-31.png"/><Relationship Id="rId99" Type="http://schemas.openxmlformats.org/officeDocument/2006/relationships/image" Target="../media/image-9-32.png"/><Relationship Id="rId102" Type="http://schemas.openxmlformats.org/officeDocument/2006/relationships/image" Target="../media/image-9-33.png"/><Relationship Id="rId105" Type="http://schemas.openxmlformats.org/officeDocument/2006/relationships/image" Target="../media/image-9-34.png"/><Relationship Id="rId108" Type="http://schemas.openxmlformats.org/officeDocument/2006/relationships/image" Target="../media/image-9-35.png"/><Relationship Id="rId111" Type="http://schemas.openxmlformats.org/officeDocument/2006/relationships/image" Target="../media/image-9-36.png"/><Relationship Id="rId114" Type="http://schemas.openxmlformats.org/officeDocument/2006/relationships/image" Target="../media/image-9-37.png"/><Relationship Id="rId117" Type="http://schemas.openxmlformats.org/officeDocument/2006/relationships/image" Target="../media/image-9-38.png"/><Relationship Id="rId120" Type="http://schemas.openxmlformats.org/officeDocument/2006/relationships/image" Target="../media/image-9-39.png"/><Relationship Id="rId123" Type="http://schemas.openxmlformats.org/officeDocument/2006/relationships/image" Target="../media/image-9-40.png"/><Relationship Id="rId126" Type="http://schemas.openxmlformats.org/officeDocument/2006/relationships/image" Target="../media/image-9-41.png"/><Relationship Id="rId129" Type="http://schemas.openxmlformats.org/officeDocument/2006/relationships/image" Target="../media/image-9-42.png"/><Relationship Id="rId132" Type="http://schemas.openxmlformats.org/officeDocument/2006/relationships/image" Target="../media/image-9-43.png"/><Relationship Id="rId135" Type="http://schemas.openxmlformats.org/officeDocument/2006/relationships/image" Target="../media/image-9-44.png"/><Relationship Id="rId138" Type="http://schemas.openxmlformats.org/officeDocument/2006/relationships/image" Target="../media/image-9-45.png"/><Relationship Id="rId141" Type="http://schemas.openxmlformats.org/officeDocument/2006/relationships/image" Target="../media/image-9-46.png"/><Relationship Id="rId144" Type="http://schemas.openxmlformats.org/officeDocument/2006/relationships/image" Target="../media/image-9-47.png"/><Relationship Id="rId147" Type="http://schemas.openxmlformats.org/officeDocument/2006/relationships/image" Target="../media/image-9-48.png"/><Relationship Id="rId150" Type="http://schemas.openxmlformats.org/officeDocument/2006/relationships/image" Target="../media/image-9-49.png"/><Relationship Id="rId153" Type="http://schemas.openxmlformats.org/officeDocument/2006/relationships/image" Target="../media/image-9-50.png"/><Relationship Id="rId156" Type="http://schemas.openxmlformats.org/officeDocument/2006/relationships/image" Target="../media/image-9-51.png"/><Relationship Id="rId159" Type="http://schemas.openxmlformats.org/officeDocument/2006/relationships/image" Target="../media/image-9-52.png"/><Relationship Id="rId162" Type="http://schemas.openxmlformats.org/officeDocument/2006/relationships/image" Target="../media/image-9-53.png"/><Relationship Id="rId165" Type="http://schemas.openxmlformats.org/officeDocument/2006/relationships/image" Target="../media/image-9-54.png"/><Relationship Id="rId168" Type="http://schemas.openxmlformats.org/officeDocument/2006/relationships/image" Target="../media/image-9-55.png"/><Relationship Id="rId171" Type="http://schemas.openxmlformats.org/officeDocument/2006/relationships/image" Target="../media/image-9-56.png"/><Relationship Id="rId174" Type="http://schemas.openxmlformats.org/officeDocument/2006/relationships/image" Target="../media/image-9-57.png"/><Relationship Id="rId177" Type="http://schemas.openxmlformats.org/officeDocument/2006/relationships/image" Target="../media/image-9-58.png"/><Relationship Id="rId180" Type="http://schemas.openxmlformats.org/officeDocument/2006/relationships/image" Target="../media/image-9-59.png"/><Relationship Id="rId183" Type="http://schemas.openxmlformats.org/officeDocument/2006/relationships/image" Target="../media/image-9-60.png"/><Relationship Id="rId186" Type="http://schemas.openxmlformats.org/officeDocument/2006/relationships/image" Target="../media/image-9-61.png"/><Relationship Id="rId189" Type="http://schemas.openxmlformats.org/officeDocument/2006/relationships/image" Target="../media/image-9-62.png"/><Relationship Id="rId192" Type="http://schemas.openxmlformats.org/officeDocument/2006/relationships/image" Target="../media/image-9-63.png"/><Relationship Id="rId195" Type="http://schemas.openxmlformats.org/officeDocument/2006/relationships/image" Target="../media/image-9-64.png"/><Relationship Id="rId198" Type="http://schemas.openxmlformats.org/officeDocument/2006/relationships/image" Target="../media/image-9-65.png"/><Relationship Id="rId201" Type="http://schemas.openxmlformats.org/officeDocument/2006/relationships/image" Target="../media/image-9-66.png"/><Relationship Id="rId204" Type="http://schemas.openxmlformats.org/officeDocument/2006/relationships/image" Target="../media/image-9-67.png"/><Relationship Id="rId207" Type="http://schemas.openxmlformats.org/officeDocument/2006/relationships/image" Target="../media/image-9-68.png"/><Relationship Id="rId210" Type="http://schemas.openxmlformats.org/officeDocument/2006/relationships/image" Target="../media/image-9-69.png"/><Relationship Id="rId213" Type="http://schemas.openxmlformats.org/officeDocument/2006/relationships/image" Target="../media/image-9-70.png"/><Relationship Id="rId216" Type="http://schemas.openxmlformats.org/officeDocument/2006/relationships/image" Target="../media/image-9-71.png"/><Relationship Id="rId218" Type="http://schemas.openxmlformats.org/officeDocument/2006/relationships/slideLayout" Target="../slideLayouts/slideLayout3.xml"/><Relationship Id="rId219"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image" Target="../media/image-11-3.png"/><Relationship Id="rId4" Type="http://schemas.openxmlformats.org/officeDocument/2006/relationships/image" Target="../media/image-11-4.png"/><Relationship Id="rId5" Type="http://schemas.openxmlformats.org/officeDocument/2006/relationships/image" Target="../media/image-11-5.png"/><Relationship Id="rId6" Type="http://schemas.openxmlformats.org/officeDocument/2006/relationships/image" Target="../media/image-11-6.png"/><Relationship Id="rId7" Type="http://schemas.openxmlformats.org/officeDocument/2006/relationships/image" Target="../media/image-11-7.png"/><Relationship Id="rId8" Type="http://schemas.openxmlformats.org/officeDocument/2006/relationships/image" Target="../media/image-11-8.png"/><Relationship Id="rId9" Type="http://schemas.openxmlformats.org/officeDocument/2006/relationships/image" Target="../media/image-11-9.png"/><Relationship Id="rId10" Type="http://schemas.openxmlformats.org/officeDocument/2006/relationships/image" Target="../media/image-11-10.png"/><Relationship Id="rId11" Type="http://schemas.openxmlformats.org/officeDocument/2006/relationships/image" Target="../media/image-11-11.png"/><Relationship Id="rId12" Type="http://schemas.openxmlformats.org/officeDocument/2006/relationships/image" Target="../media/image-11-12.png"/><Relationship Id="rId13" Type="http://schemas.openxmlformats.org/officeDocument/2006/relationships/image" Target="../media/image-11-13.png"/><Relationship Id="rId14" Type="http://schemas.openxmlformats.org/officeDocument/2006/relationships/slideLayout" Target="../slideLayouts/slideLayout3.xml"/><Relationship Id="rId15"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hyperlink" Target="https://www.weleadprojects.com" TargetMode="External"/><Relationship Id="rId3" Type="http://schemas.openxmlformats.org/officeDocument/2006/relationships/hyperlink" Target="https://www.weleadprojects.com/#kontakt" TargetMode="External"/><Relationship Id="rId1" Type="http://schemas.openxmlformats.org/officeDocument/2006/relationships/image" Target="../media/image-15-1.png"/><Relationship Id="rId4" Type="http://schemas.openxmlformats.org/officeDocument/2006/relationships/slideLayout" Target="../slideLayouts/slideLayout2.xml"/><Relationship Id="rId5"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640080" y="2103120"/>
            <a:ext cx="10881360" cy="1097280"/>
          </a:xfrm>
          <a:prstGeom prst="rect">
            <a:avLst/>
          </a:prstGeom>
          <a:noFill/>
          <a:ln/>
        </p:spPr>
        <p:txBody>
          <a:bodyPr wrap="square" lIns="0" tIns="0" rIns="0" bIns="0" rtlCol="0" anchor="b"/>
          <a:lstStyle/>
          <a:p>
            <a:pPr algn="l" indent="0" marL="0">
              <a:buNone/>
            </a:pPr>
            <a:r>
              <a:rPr lang="en-US" sz="4400" b="1" dirty="0">
                <a:solidFill>
                  <a:schemeClr val="bg1"/>
                </a:solidFill>
              </a:rPr>
              <a:t>Dataplatform: arkitekturtemplate</a:t>
            </a:r>
            <a:endParaRPr lang="en-US" sz="4400" dirty="0"/>
          </a:p>
        </p:txBody>
      </p:sp>
      <p:sp>
        <p:nvSpPr>
          <p:cNvPr id="3" name="Text 0"/>
          <p:cNvSpPr/>
          <p:nvPr>
            <p:ph idx="101" type="body" hasCustomPrompt="1"/>
          </p:nvPr>
        </p:nvSpPr>
        <p:spPr>
          <a:xfrm>
            <a:off x="640080" y="3291840"/>
            <a:ext cx="10881360" cy="640080"/>
          </a:xfrm>
          <a:prstGeom prst="rect">
            <a:avLst/>
          </a:prstGeom>
          <a:noFill/>
          <a:ln/>
        </p:spPr>
        <p:txBody>
          <a:bodyPr wrap="square" lIns="0" tIns="0" rIns="0" bIns="0" rtlCol="0" anchor="t"/>
          <a:lstStyle/>
          <a:p>
            <a:pPr algn="l" indent="0" marL="0">
              <a:buNone/>
            </a:pPr>
            <a:r>
              <a:rPr lang="en-US" sz="2000" dirty="0">
                <a:solidFill>
                  <a:schemeClr val="bg2"/>
                </a:solidFill>
              </a:rPr>
              <a:t>Referencearkitektur, AI, roller, løsningsarkitektur, driftsmodel og governance</a:t>
            </a:r>
            <a:endParaRPr lang="en-US" sz="2000" dirty="0"/>
          </a:p>
        </p:txBody>
      </p:sp>
      <p:pic>
        <p:nvPicPr>
          <p:cNvPr id="4" name="Logo" descr="We Lead Projects">
            <a:hlinkClick r:id="rId2" tooltip=""/>
          </p:cNvPr>
          <p:cNvPicPr>
            <a:picLocks noChangeAspect="1"/>
          </p:cNvPicPr>
          <p:nvPr/>
        </p:nvPicPr>
        <p:blipFill>
          <a:blip r:embed="rId1"/>
          <a:stretch>
            <a:fillRect/>
          </a:stretch>
        </p:blipFill>
        <p:spPr>
          <a:xfrm>
            <a:off x="640080" y="548640"/>
            <a:ext cx="1483112" cy="914400"/>
          </a:xfrm>
          <a:prstGeom prst="rect">
            <a:avLst/>
          </a:prstGeom>
        </p:spPr>
      </p:pic>
      <p:sp>
        <p:nvSpPr>
          <p:cNvPr id="5" name="Kilde"/>
          <p:cNvSpPr/>
          <p:nvPr/>
        </p:nvSpPr>
        <p:spPr>
          <a:xfrm>
            <a:off x="640080" y="6035040"/>
            <a:ext cx="7315200" cy="320040"/>
          </a:xfrm>
          <a:prstGeom prst="rect">
            <a:avLst/>
          </a:prstGeom>
          <a:noFill/>
          <a:ln/>
        </p:spPr>
        <p:txBody>
          <a:bodyPr wrap="square" lIns="0" tIns="0" rIns="0" bIns="0" rtlCol="0" anchor="ctr"/>
          <a:lstStyle/>
          <a:p>
            <a:pPr indent="0" marL="0">
              <a:buNone/>
            </a:pPr>
            <a:r>
              <a:rPr lang="en-US" sz="1200" dirty="0">
                <a:solidFill>
                  <a:srgbClr val="BFC5D2"/>
                </a:solidFill>
              </a:rPr>
              <a:t>Skabelon fra We Lead Projects · </a:t>
            </a:r>
            <a:pPr indent="0" marL="0">
              <a:buNone/>
            </a:pPr>
            <a:r>
              <a:rPr lang="en-US" sz="1200" u="sng" dirty="0">
                <a:solidFill>
                  <a:srgbClr val="BFC5D2"/>
                </a:solidFill>
                <a:hlinkClick r:id="rId3" invalidUrl="" action="" tgtFrame="" tooltip="" history="1" highlightClick="0" endSnd="0">
                  <a:extLst>
                    <a:ext uri="{A12FA001-AC4F-418D-AE19-62706E023703}">
                      <ahyp:hlinkClr xmlns:ahyp="http://schemas.microsoft.com/office/drawing/2018/hyperlinkcolor" val="tx"/>
                    </a:ext>
                  </a:extLst>
                </a:hlinkClick>
              </a:rPr>
              <a:t>weleadprojects.com</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Sådan bruger du templaten</a:t>
            </a:r>
            <a:endParaRPr lang="en-US" sz="2600" dirty="0"/>
          </a:p>
        </p:txBody>
      </p:sp>
      <p:sp>
        <p:nvSpPr>
          <p:cNvPr id="3" name="Kort 1"/>
          <p:cNvSpPr/>
          <p:nvPr/>
        </p:nvSpPr>
        <p:spPr>
          <a:xfrm>
            <a:off x="365760" y="1005840"/>
            <a:ext cx="2692908" cy="3108960"/>
          </a:xfrm>
          <a:prstGeom prst="roundRect">
            <a:avLst>
              <a:gd name="adj" fmla="val 4754"/>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endParaRPr lang="en-US" sz="1000" dirty="0"/>
          </a:p>
        </p:txBody>
      </p:sp>
      <p:pic>
        <p:nvPicPr>
          <p:cNvPr id="4" name="Ikon Reference og AI" descr="preencoded.png">    </p:cNvPr>
          <p:cNvPicPr>
            <a:picLocks noChangeAspect="1"/>
          </p:cNvPicPr>
          <p:nvPr/>
        </p:nvPicPr>
        <p:blipFill>
          <a:blip r:embed="rId1"/>
          <a:stretch>
            <a:fillRect/>
          </a:stretch>
        </p:blipFill>
        <p:spPr>
          <a:xfrm>
            <a:off x="548640" y="1207008"/>
            <a:ext cx="384048" cy="384048"/>
          </a:xfrm>
          <a:prstGeom prst="rect">
            <a:avLst/>
          </a:prstGeom>
        </p:spPr>
      </p:pic>
      <p:sp>
        <p:nvSpPr>
          <p:cNvPr id="5" name="Etiket Reference og AI 2"/>
          <p:cNvSpPr txBox="1"/>
          <p:nvPr/>
        </p:nvSpPr>
        <p:spPr>
          <a:xfrm>
            <a:off x="548640" y="1682496"/>
            <a:ext cx="2327148" cy="365760"/>
          </a:xfrm>
          <a:prstGeom prst="rect">
            <a:avLst/>
          </a:prstGeom>
          <a:noFill/>
          <a:ln/>
        </p:spPr>
        <p:txBody>
          <a:bodyPr wrap="square" lIns="0" tIns="0" rIns="0" bIns="0" rtlCol="0" anchor="ctr"/>
          <a:lstStyle/>
          <a:p>
            <a:pPr algn="l" indent="0" marL="0">
              <a:buNone/>
            </a:pPr>
            <a:r>
              <a:rPr lang="en-US" sz="1800" b="1" dirty="0">
                <a:solidFill>
                  <a:schemeClr val="accent1"/>
                </a:solidFill>
              </a:rPr>
              <a:t>Reference og AI</a:t>
            </a:r>
            <a:endParaRPr lang="en-US" sz="1800" dirty="0"/>
          </a:p>
        </p:txBody>
      </p:sp>
      <p:sp>
        <p:nvSpPr>
          <p:cNvPr id="6" name="Etiket Slide 3 og 4 3"/>
          <p:cNvSpPr txBox="1"/>
          <p:nvPr/>
        </p:nvSpPr>
        <p:spPr>
          <a:xfrm>
            <a:off x="548640" y="2048256"/>
            <a:ext cx="2327148" cy="256032"/>
          </a:xfrm>
          <a:prstGeom prst="rect">
            <a:avLst/>
          </a:prstGeom>
          <a:noFill/>
          <a:ln/>
        </p:spPr>
        <p:txBody>
          <a:bodyPr wrap="square" lIns="0" tIns="0" rIns="0" bIns="0" rtlCol="0" anchor="ctr"/>
          <a:lstStyle/>
          <a:p>
            <a:pPr algn="l" indent="0" marL="0">
              <a:buNone/>
            </a:pPr>
            <a:r>
              <a:rPr lang="en-US" sz="1200" dirty="0">
                <a:solidFill>
                  <a:schemeClr val="accent6"/>
                </a:solidFill>
              </a:rPr>
              <a:t>Slide 3 og 4</a:t>
            </a:r>
            <a:endParaRPr lang="en-US" sz="1200" dirty="0"/>
          </a:p>
        </p:txBody>
      </p:sp>
      <p:sp>
        <p:nvSpPr>
          <p:cNvPr id="7" name="Etiket Start her. Gennemgå områderne med kunden og slet det, platformen ikke skal dække. 4"/>
          <p:cNvSpPr txBox="1"/>
          <p:nvPr/>
        </p:nvSpPr>
        <p:spPr>
          <a:xfrm>
            <a:off x="548640" y="2377440"/>
            <a:ext cx="2327148" cy="1645920"/>
          </a:xfrm>
          <a:prstGeom prst="rect">
            <a:avLst/>
          </a:prstGeom>
          <a:noFill/>
          <a:ln/>
        </p:spPr>
        <p:txBody>
          <a:bodyPr wrap="square" lIns="0" tIns="0" rIns="0" bIns="0" rtlCol="0" anchor="t"/>
          <a:lstStyle/>
          <a:p>
            <a:pPr algn="l" indent="0" marL="0">
              <a:buNone/>
            </a:pPr>
            <a:r>
              <a:rPr lang="en-US" sz="1400" dirty="0">
                <a:solidFill>
                  <a:schemeClr val="tx1"/>
                </a:solidFill>
              </a:rPr>
              <a:t>Start her. Gennemgå områderne med kunden og slet det, platformen ikke skal dække.</a:t>
            </a:r>
            <a:endParaRPr lang="en-US" sz="1400" dirty="0"/>
          </a:p>
        </p:txBody>
      </p:sp>
      <p:sp>
        <p:nvSpPr>
          <p:cNvPr id="8" name="Kort 5"/>
          <p:cNvSpPr/>
          <p:nvPr/>
        </p:nvSpPr>
        <p:spPr>
          <a:xfrm>
            <a:off x="3287268" y="1005840"/>
            <a:ext cx="2692908" cy="3108960"/>
          </a:xfrm>
          <a:prstGeom prst="roundRect">
            <a:avLst>
              <a:gd name="adj" fmla="val 4754"/>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endParaRPr lang="en-US" sz="1000" dirty="0"/>
          </a:p>
        </p:txBody>
      </p:sp>
      <p:pic>
        <p:nvPicPr>
          <p:cNvPr id="9" name="Ikon Roller og ansvar" descr="preencoded.png">    </p:cNvPr>
          <p:cNvPicPr>
            <a:picLocks noChangeAspect="1"/>
          </p:cNvPicPr>
          <p:nvPr/>
        </p:nvPicPr>
        <p:blipFill>
          <a:blip r:embed="rId2"/>
          <a:stretch>
            <a:fillRect/>
          </a:stretch>
        </p:blipFill>
        <p:spPr>
          <a:xfrm>
            <a:off x="3470148" y="1207008"/>
            <a:ext cx="384048" cy="384048"/>
          </a:xfrm>
          <a:prstGeom prst="rect">
            <a:avLst/>
          </a:prstGeom>
        </p:spPr>
      </p:pic>
      <p:sp>
        <p:nvSpPr>
          <p:cNvPr id="10" name="Etiket Roller og ansvar 6"/>
          <p:cNvSpPr txBox="1"/>
          <p:nvPr/>
        </p:nvSpPr>
        <p:spPr>
          <a:xfrm>
            <a:off x="3470148" y="1682496"/>
            <a:ext cx="2327148" cy="365760"/>
          </a:xfrm>
          <a:prstGeom prst="rect">
            <a:avLst/>
          </a:prstGeom>
          <a:noFill/>
          <a:ln/>
        </p:spPr>
        <p:txBody>
          <a:bodyPr wrap="square" lIns="0" tIns="0" rIns="0" bIns="0" rtlCol="0" anchor="ctr"/>
          <a:lstStyle/>
          <a:p>
            <a:pPr algn="l" indent="0" marL="0">
              <a:buNone/>
            </a:pPr>
            <a:r>
              <a:rPr lang="en-US" sz="1800" b="1" dirty="0">
                <a:solidFill>
                  <a:schemeClr val="accent1"/>
                </a:solidFill>
              </a:rPr>
              <a:t>Roller og ansvar</a:t>
            </a:r>
            <a:endParaRPr lang="en-US" sz="1800" dirty="0"/>
          </a:p>
        </p:txBody>
      </p:sp>
      <p:sp>
        <p:nvSpPr>
          <p:cNvPr id="11" name="Etiket Slide 5, 6 og 7 7"/>
          <p:cNvSpPr txBox="1"/>
          <p:nvPr/>
        </p:nvSpPr>
        <p:spPr>
          <a:xfrm>
            <a:off x="3470148" y="2048256"/>
            <a:ext cx="2327148" cy="256032"/>
          </a:xfrm>
          <a:prstGeom prst="rect">
            <a:avLst/>
          </a:prstGeom>
          <a:noFill/>
          <a:ln/>
        </p:spPr>
        <p:txBody>
          <a:bodyPr wrap="square" lIns="0" tIns="0" rIns="0" bIns="0" rtlCol="0" anchor="ctr"/>
          <a:lstStyle/>
          <a:p>
            <a:pPr algn="l" indent="0" marL="0">
              <a:buNone/>
            </a:pPr>
            <a:r>
              <a:rPr lang="en-US" sz="1200" dirty="0">
                <a:solidFill>
                  <a:schemeClr val="accent6"/>
                </a:solidFill>
              </a:rPr>
              <a:t>Slide 5, 6 og 7</a:t>
            </a:r>
            <a:endParaRPr lang="en-US" sz="1200" dirty="0"/>
          </a:p>
        </p:txBody>
      </p:sp>
      <p:sp>
        <p:nvSpPr>
          <p:cNvPr id="12" name="Etiket Flyt rollemærkerne, skriv navne på og tilpas RACI. Ansvarsteksterne er et udkast. 8"/>
          <p:cNvSpPr txBox="1"/>
          <p:nvPr/>
        </p:nvSpPr>
        <p:spPr>
          <a:xfrm>
            <a:off x="3470148" y="2377440"/>
            <a:ext cx="2327148" cy="1645920"/>
          </a:xfrm>
          <a:prstGeom prst="rect">
            <a:avLst/>
          </a:prstGeom>
          <a:noFill/>
          <a:ln/>
        </p:spPr>
        <p:txBody>
          <a:bodyPr wrap="square" lIns="0" tIns="0" rIns="0" bIns="0" rtlCol="0" anchor="t"/>
          <a:lstStyle/>
          <a:p>
            <a:pPr algn="l" indent="0" marL="0">
              <a:buNone/>
            </a:pPr>
            <a:r>
              <a:rPr lang="en-US" sz="1400" dirty="0">
                <a:solidFill>
                  <a:schemeClr val="tx1"/>
                </a:solidFill>
              </a:rPr>
              <a:t>Flyt rollemærkerne, skriv navne på og tilpas RACI. Ansvarsteksterne er et udkast.</a:t>
            </a:r>
            <a:endParaRPr lang="en-US" sz="1400" dirty="0"/>
          </a:p>
        </p:txBody>
      </p:sp>
      <p:sp>
        <p:nvSpPr>
          <p:cNvPr id="13" name="Kort 9"/>
          <p:cNvSpPr/>
          <p:nvPr/>
        </p:nvSpPr>
        <p:spPr>
          <a:xfrm>
            <a:off x="6208776" y="1005840"/>
            <a:ext cx="2692908" cy="3108960"/>
          </a:xfrm>
          <a:prstGeom prst="roundRect">
            <a:avLst>
              <a:gd name="adj" fmla="val 4754"/>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endParaRPr lang="en-US" sz="1000" dirty="0"/>
          </a:p>
        </p:txBody>
      </p:sp>
      <p:pic>
        <p:nvPicPr>
          <p:cNvPr id="14" name="Ikon Løsningsarkitektur" descr="preencoded.png">    </p:cNvPr>
          <p:cNvPicPr>
            <a:picLocks noChangeAspect="1"/>
          </p:cNvPicPr>
          <p:nvPr/>
        </p:nvPicPr>
        <p:blipFill>
          <a:blip r:embed="rId3"/>
          <a:stretch>
            <a:fillRect/>
          </a:stretch>
        </p:blipFill>
        <p:spPr>
          <a:xfrm>
            <a:off x="6391656" y="1207008"/>
            <a:ext cx="384048" cy="384048"/>
          </a:xfrm>
          <a:prstGeom prst="rect">
            <a:avLst/>
          </a:prstGeom>
        </p:spPr>
      </p:pic>
      <p:sp>
        <p:nvSpPr>
          <p:cNvPr id="15" name="Etiket Løsningsarkitektur 10"/>
          <p:cNvSpPr txBox="1"/>
          <p:nvPr/>
        </p:nvSpPr>
        <p:spPr>
          <a:xfrm>
            <a:off x="6391656" y="1682496"/>
            <a:ext cx="2327148" cy="365760"/>
          </a:xfrm>
          <a:prstGeom prst="rect">
            <a:avLst/>
          </a:prstGeom>
          <a:noFill/>
          <a:ln/>
        </p:spPr>
        <p:txBody>
          <a:bodyPr wrap="square" lIns="0" tIns="0" rIns="0" bIns="0" rtlCol="0" anchor="ctr"/>
          <a:lstStyle/>
          <a:p>
            <a:pPr algn="l" indent="0" marL="0">
              <a:buNone/>
            </a:pPr>
            <a:r>
              <a:rPr lang="en-US" sz="1800" b="1" dirty="0">
                <a:solidFill>
                  <a:schemeClr val="accent1"/>
                </a:solidFill>
              </a:rPr>
              <a:t>Løsningsarkitektur</a:t>
            </a:r>
            <a:endParaRPr lang="en-US" sz="1800" dirty="0"/>
          </a:p>
        </p:txBody>
      </p:sp>
      <p:sp>
        <p:nvSpPr>
          <p:cNvPr id="16" name="Etiket Slide 8 og 9 11"/>
          <p:cNvSpPr txBox="1"/>
          <p:nvPr/>
        </p:nvSpPr>
        <p:spPr>
          <a:xfrm>
            <a:off x="6391656" y="2048256"/>
            <a:ext cx="2327148" cy="256032"/>
          </a:xfrm>
          <a:prstGeom prst="rect">
            <a:avLst/>
          </a:prstGeom>
          <a:noFill/>
          <a:ln/>
        </p:spPr>
        <p:txBody>
          <a:bodyPr wrap="square" lIns="0" tIns="0" rIns="0" bIns="0" rtlCol="0" anchor="ctr"/>
          <a:lstStyle/>
          <a:p>
            <a:pPr algn="l" indent="0" marL="0">
              <a:buNone/>
            </a:pPr>
            <a:r>
              <a:rPr lang="en-US" sz="1200" dirty="0">
                <a:solidFill>
                  <a:schemeClr val="accent6"/>
                </a:solidFill>
              </a:rPr>
              <a:t>Slide 8 og 9</a:t>
            </a:r>
            <a:endParaRPr lang="en-US" sz="1200" dirty="0"/>
          </a:p>
        </p:txBody>
      </p:sp>
      <p:sp>
        <p:nvSpPr>
          <p:cNvPr id="17" name="Etiket Slide 8 er et eksempel på Azure. På slide 9 erstatter du [pladsholderne]. Hold musen over et kort for at se en forklaring. 12"/>
          <p:cNvSpPr txBox="1"/>
          <p:nvPr/>
        </p:nvSpPr>
        <p:spPr>
          <a:xfrm>
            <a:off x="6391656" y="2377440"/>
            <a:ext cx="2327148" cy="1645920"/>
          </a:xfrm>
          <a:prstGeom prst="rect">
            <a:avLst/>
          </a:prstGeom>
          <a:noFill/>
          <a:ln/>
        </p:spPr>
        <p:txBody>
          <a:bodyPr wrap="square" lIns="0" tIns="0" rIns="0" bIns="0" rtlCol="0" anchor="t"/>
          <a:lstStyle/>
          <a:p>
            <a:pPr algn="l" indent="0" marL="0">
              <a:buNone/>
            </a:pPr>
            <a:r>
              <a:rPr lang="en-US" sz="1400" dirty="0">
                <a:solidFill>
                  <a:schemeClr val="tx1"/>
                </a:solidFill>
              </a:rPr>
              <a:t>Slide 8 er et eksempel på Azure. På slide 9 erstatter du [pladsholderne]. Hold musen over et kort for at se en forklaring.</a:t>
            </a:r>
            <a:endParaRPr lang="en-US" sz="1400" dirty="0"/>
          </a:p>
        </p:txBody>
      </p:sp>
      <p:sp>
        <p:nvSpPr>
          <p:cNvPr id="18" name="Kort 13"/>
          <p:cNvSpPr/>
          <p:nvPr/>
        </p:nvSpPr>
        <p:spPr>
          <a:xfrm>
            <a:off x="9130284" y="1005840"/>
            <a:ext cx="2692908" cy="3108960"/>
          </a:xfrm>
          <a:prstGeom prst="roundRect">
            <a:avLst>
              <a:gd name="adj" fmla="val 4754"/>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endParaRPr lang="en-US" sz="1000" dirty="0"/>
          </a:p>
        </p:txBody>
      </p:sp>
      <p:pic>
        <p:nvPicPr>
          <p:cNvPr id="19" name="Ikon Drift og governance" descr="preencoded.png">    </p:cNvPr>
          <p:cNvPicPr>
            <a:picLocks noChangeAspect="1"/>
          </p:cNvPicPr>
          <p:nvPr/>
        </p:nvPicPr>
        <p:blipFill>
          <a:blip r:embed="rId4"/>
          <a:stretch>
            <a:fillRect/>
          </a:stretch>
        </p:blipFill>
        <p:spPr>
          <a:xfrm>
            <a:off x="9313164" y="1207008"/>
            <a:ext cx="384048" cy="384048"/>
          </a:xfrm>
          <a:prstGeom prst="rect">
            <a:avLst/>
          </a:prstGeom>
        </p:spPr>
      </p:pic>
      <p:sp>
        <p:nvSpPr>
          <p:cNvPr id="20" name="Etiket Drift og governance 14"/>
          <p:cNvSpPr txBox="1"/>
          <p:nvPr/>
        </p:nvSpPr>
        <p:spPr>
          <a:xfrm>
            <a:off x="9313164" y="1682496"/>
            <a:ext cx="2327148" cy="365760"/>
          </a:xfrm>
          <a:prstGeom prst="rect">
            <a:avLst/>
          </a:prstGeom>
          <a:noFill/>
          <a:ln/>
        </p:spPr>
        <p:txBody>
          <a:bodyPr wrap="square" lIns="0" tIns="0" rIns="0" bIns="0" rtlCol="0" anchor="ctr"/>
          <a:lstStyle/>
          <a:p>
            <a:pPr algn="l" indent="0" marL="0">
              <a:buNone/>
            </a:pPr>
            <a:r>
              <a:rPr lang="en-US" sz="1800" b="1" dirty="0">
                <a:solidFill>
                  <a:schemeClr val="accent1"/>
                </a:solidFill>
              </a:rPr>
              <a:t>Drift og governance</a:t>
            </a:r>
            <a:endParaRPr lang="en-US" sz="1800" dirty="0"/>
          </a:p>
        </p:txBody>
      </p:sp>
      <p:sp>
        <p:nvSpPr>
          <p:cNvPr id="21" name="Etiket Slide 10 til 13 15"/>
          <p:cNvSpPr txBox="1"/>
          <p:nvPr/>
        </p:nvSpPr>
        <p:spPr>
          <a:xfrm>
            <a:off x="9313164" y="2048256"/>
            <a:ext cx="2327148" cy="256032"/>
          </a:xfrm>
          <a:prstGeom prst="rect">
            <a:avLst/>
          </a:prstGeom>
          <a:noFill/>
          <a:ln/>
        </p:spPr>
        <p:txBody>
          <a:bodyPr wrap="square" lIns="0" tIns="0" rIns="0" bIns="0" rtlCol="0" anchor="ctr"/>
          <a:lstStyle/>
          <a:p>
            <a:pPr algn="l" indent="0" marL="0">
              <a:buNone/>
            </a:pPr>
            <a:r>
              <a:rPr lang="en-US" sz="1200" dirty="0">
                <a:solidFill>
                  <a:schemeClr val="accent6"/>
                </a:solidFill>
              </a:rPr>
              <a:t>Slide 10 til 13</a:t>
            </a:r>
            <a:endParaRPr lang="en-US" sz="1200" dirty="0"/>
          </a:p>
        </p:txBody>
      </p:sp>
      <p:sp>
        <p:nvSpPr>
          <p:cNvPr id="22" name="Etiket Aftal, hvordan use cases, data og AI håndteres. Slide 11 til 13 viser styringskæden, rådene og gates. 16"/>
          <p:cNvSpPr txBox="1"/>
          <p:nvPr/>
        </p:nvSpPr>
        <p:spPr>
          <a:xfrm>
            <a:off x="9313164" y="2377440"/>
            <a:ext cx="2327148" cy="1645920"/>
          </a:xfrm>
          <a:prstGeom prst="rect">
            <a:avLst/>
          </a:prstGeom>
          <a:noFill/>
          <a:ln/>
        </p:spPr>
        <p:txBody>
          <a:bodyPr wrap="square" lIns="0" tIns="0" rIns="0" bIns="0" rtlCol="0" anchor="t"/>
          <a:lstStyle/>
          <a:p>
            <a:pPr algn="l" indent="0" marL="0">
              <a:buNone/>
            </a:pPr>
            <a:r>
              <a:rPr lang="en-US" sz="1400" dirty="0">
                <a:solidFill>
                  <a:schemeClr val="tx1"/>
                </a:solidFill>
              </a:rPr>
              <a:t>Aftal, hvordan use cases, data og AI håndteres. Slide 11 til 13 viser styringskæden, rådene og gates.</a:t>
            </a:r>
            <a:endParaRPr lang="en-US" sz="1400" dirty="0"/>
          </a:p>
        </p:txBody>
      </p:sp>
      <p:sp>
        <p:nvSpPr>
          <p:cNvPr id="23" name="Etiket Farvefelterne viser grupper og betyder det samme på slide 3, 5, 8 og 9. Kort og kolonner er almindelige PowerPoint-figurer og hovedfarverne ligger i temaet (Design, Varianter, Farver). Ikoner, rollemærker og release-felter følger ikke temaet. Flytter du et kort, så flyt ikonet med. Kolonnerne står samme sted på slide 3, 5, 8 og 9, så du kan bladre mellem dem uden at miste overblikket. 17"/>
          <p:cNvSpPr txBox="1"/>
          <p:nvPr/>
        </p:nvSpPr>
        <p:spPr>
          <a:xfrm>
            <a:off x="365760" y="4343400"/>
            <a:ext cx="11457432" cy="1097280"/>
          </a:xfrm>
          <a:prstGeom prst="rect">
            <a:avLst/>
          </a:prstGeom>
          <a:noFill/>
          <a:ln/>
        </p:spPr>
        <p:txBody>
          <a:bodyPr wrap="square" lIns="0" tIns="0" rIns="0" bIns="0" rtlCol="0" anchor="t"/>
          <a:lstStyle/>
          <a:p>
            <a:pPr algn="l" indent="0" marL="0">
              <a:buNone/>
            </a:pPr>
            <a:r>
              <a:rPr lang="en-US" sz="1400" dirty="0">
                <a:solidFill>
                  <a:schemeClr val="tx1"/>
                </a:solidFill>
              </a:rPr>
              <a:t>Farvefelterne viser grupper og betyder det samme på slide 3, 5, 8 og 9. Kort og kolonner er almindelige PowerPoint-figurer og hovedfarverne ligger i temaet (Design, Varianter, Farver). Ikoner, rollemærker og release-felter følger ikke temaet. Flytter du et kort, så flyt ikonet med. Kolonnerne står samme sted på slide 3, 5, 8 og 9, så du kan bladre mellem dem uden at miste overblikket.</a:t>
            </a:r>
            <a:endParaRPr lang="en-US" sz="14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Referencearkitektur: fra datakilde til forretningsværdi</a:t>
            </a:r>
            <a:endParaRPr lang="en-US" sz="2600" dirty="0"/>
          </a:p>
        </p:txBody>
      </p:sp>
      <p:sp>
        <p:nvSpPr>
          <p:cNvPr id="3" name="Kolonneramme"/>
          <p:cNvSpPr/>
          <p:nvPr/>
        </p:nvSpPr>
        <p:spPr>
          <a:xfrm>
            <a:off x="301752" y="841248"/>
            <a:ext cx="1728216" cy="5303520"/>
          </a:xfrm>
          <a:prstGeom prst="roundRect">
            <a:avLst>
              <a:gd name="adj" fmla="val 7407"/>
            </a:avLst>
          </a:prstGeom>
          <a:solidFill>
            <a:schemeClr val="bg2"/>
          </a:solidFill>
          <a:ln w="9525">
            <a:solidFill>
              <a:schemeClr val="accent6"/>
            </a:solidFill>
            <a:prstDash val="solid"/>
          </a:ln>
        </p:spPr>
      </p:sp>
      <p:sp>
        <p:nvSpPr>
          <p:cNvPr id="4" name="Kolonneramme"/>
          <p:cNvSpPr/>
          <p:nvPr/>
        </p:nvSpPr>
        <p:spPr>
          <a:xfrm>
            <a:off x="9537192" y="841248"/>
            <a:ext cx="2350008" cy="5303520"/>
          </a:xfrm>
          <a:prstGeom prst="roundRect">
            <a:avLst>
              <a:gd name="adj" fmla="val 5447"/>
            </a:avLst>
          </a:prstGeom>
          <a:solidFill>
            <a:schemeClr val="bg2"/>
          </a:solidFill>
          <a:ln w="9525">
            <a:solidFill>
              <a:schemeClr val="accent6"/>
            </a:solidFill>
            <a:prstDash val="solid"/>
          </a:ln>
        </p:spPr>
      </p:sp>
      <p:sp>
        <p:nvSpPr>
          <p:cNvPr id="5" name="Kolonneramme"/>
          <p:cNvSpPr/>
          <p:nvPr/>
        </p:nvSpPr>
        <p:spPr>
          <a:xfrm>
            <a:off x="2084832" y="841248"/>
            <a:ext cx="7397496" cy="5303520"/>
          </a:xfrm>
          <a:prstGeom prst="roundRect">
            <a:avLst>
              <a:gd name="adj" fmla="val 2414"/>
            </a:avLst>
          </a:prstGeom>
          <a:solidFill>
            <a:schemeClr val="bg2"/>
          </a:solidFill>
          <a:ln w="15875">
            <a:solidFill>
              <a:schemeClr val="accent2"/>
            </a:solidFill>
            <a:prstDash val="solid"/>
          </a:ln>
        </p:spPr>
      </p:sp>
      <p:sp>
        <p:nvSpPr>
          <p:cNvPr id="6" name="Kolonne 18"/>
          <p:cNvSpPr/>
          <p:nvPr/>
        </p:nvSpPr>
        <p:spPr>
          <a:xfrm>
            <a:off x="365760" y="905256"/>
            <a:ext cx="1600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DATA SOURCES</a:t>
            </a:r>
            <a:endParaRPr lang="en-US" sz="1000" dirty="0"/>
          </a:p>
        </p:txBody>
      </p:sp>
      <p:sp>
        <p:nvSpPr>
          <p:cNvPr id="7" name="Kolonne 19"/>
          <p:cNvSpPr/>
          <p:nvPr/>
        </p:nvSpPr>
        <p:spPr>
          <a:xfrm>
            <a:off x="2194560" y="905256"/>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INGEST</a:t>
            </a:r>
            <a:endParaRPr lang="en-US" sz="1000" dirty="0"/>
          </a:p>
        </p:txBody>
      </p:sp>
      <p:sp>
        <p:nvSpPr>
          <p:cNvPr id="8" name="Kolonne 20"/>
          <p:cNvSpPr/>
          <p:nvPr/>
        </p:nvSpPr>
        <p:spPr>
          <a:xfrm>
            <a:off x="3840480" y="905256"/>
            <a:ext cx="3886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PROCESS, STORAGE &amp; GOVERNANCE</a:t>
            </a:r>
            <a:endParaRPr lang="en-US" sz="1000" dirty="0"/>
          </a:p>
        </p:txBody>
      </p:sp>
      <p:sp>
        <p:nvSpPr>
          <p:cNvPr id="9" name="Kolonne 21"/>
          <p:cNvSpPr/>
          <p:nvPr/>
        </p:nvSpPr>
        <p:spPr>
          <a:xfrm>
            <a:off x="7955280" y="905256"/>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EXPOSE</a:t>
            </a:r>
            <a:endParaRPr lang="en-US" sz="1000" dirty="0"/>
          </a:p>
        </p:txBody>
      </p:sp>
      <p:sp>
        <p:nvSpPr>
          <p:cNvPr id="10" name="Kolonne 22"/>
          <p:cNvSpPr/>
          <p:nvPr/>
        </p:nvSpPr>
        <p:spPr>
          <a:xfrm>
            <a:off x="9601200" y="905256"/>
            <a:ext cx="2221992"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VALUE CREATION</a:t>
            </a:r>
            <a:endParaRPr lang="en-US" sz="1000" dirty="0"/>
          </a:p>
        </p:txBody>
      </p:sp>
      <p:sp>
        <p:nvSpPr>
          <p:cNvPr id="11" name="Returflow 23"/>
          <p:cNvSpPr/>
          <p:nvPr/>
        </p:nvSpPr>
        <p:spPr>
          <a:xfrm>
            <a:off x="10698480" y="6144768"/>
            <a:ext cx="0" cy="128016"/>
          </a:xfrm>
          <a:prstGeom prst="line">
            <a:avLst/>
          </a:prstGeom>
          <a:noFill/>
          <a:ln w="9525">
            <a:solidFill>
              <a:schemeClr val="accent6"/>
            </a:solidFill>
            <a:prstDash val="solid"/>
          </a:ln>
        </p:spPr>
      </p:sp>
      <p:sp>
        <p:nvSpPr>
          <p:cNvPr id="12" name="Returflow 24"/>
          <p:cNvSpPr/>
          <p:nvPr/>
        </p:nvSpPr>
        <p:spPr>
          <a:xfrm>
            <a:off x="1188720" y="6272784"/>
            <a:ext cx="9509760" cy="0"/>
          </a:xfrm>
          <a:prstGeom prst="line">
            <a:avLst/>
          </a:prstGeom>
          <a:noFill/>
          <a:ln w="9525">
            <a:solidFill>
              <a:schemeClr val="accent6"/>
            </a:solidFill>
            <a:prstDash val="solid"/>
          </a:ln>
        </p:spPr>
      </p:sp>
      <p:sp>
        <p:nvSpPr>
          <p:cNvPr id="13" name="Returflow 25"/>
          <p:cNvSpPr/>
          <p:nvPr/>
        </p:nvSpPr>
        <p:spPr>
          <a:xfrm>
            <a:off x="1188720" y="6144768"/>
            <a:ext cx="0" cy="128016"/>
          </a:xfrm>
          <a:prstGeom prst="line">
            <a:avLst/>
          </a:prstGeom>
          <a:noFill/>
          <a:ln w="9525">
            <a:solidFill>
              <a:schemeClr val="accent6"/>
            </a:solidFill>
            <a:prstDash val="solid"/>
            <a:headEnd type="triangle"/>
          </a:ln>
        </p:spPr>
      </p:sp>
      <p:sp>
        <p:nvSpPr>
          <p:cNvPr id="14" name="Returflow 26"/>
          <p:cNvSpPr/>
          <p:nvPr/>
        </p:nvSpPr>
        <p:spPr>
          <a:xfrm>
            <a:off x="4434840" y="6181344"/>
            <a:ext cx="3017520" cy="182880"/>
          </a:xfrm>
          <a:prstGeom prst="roundRect">
            <a:avLst>
              <a:gd name="adj" fmla="val 25000"/>
            </a:avLst>
          </a:prstGeom>
          <a:solidFill>
            <a:schemeClr val="bg1"/>
          </a:solidFill>
          <a:ln/>
        </p:spPr>
        <p:txBody>
          <a:bodyPr wrap="square" lIns="0" tIns="0" rIns="0" bIns="0" rtlCol="0" anchor="ctr"/>
          <a:lstStyle/>
          <a:p>
            <a:pPr algn="ctr" indent="0" marL="0">
              <a:buNone/>
            </a:pPr>
            <a:r>
              <a:rPr lang="en-US" sz="900" dirty="0">
                <a:solidFill>
                  <a:schemeClr val="accent6"/>
                </a:solidFill>
              </a:rPr>
              <a:t>Returflow: modeller og data tilbage til forretningssystemerne</a:t>
            </a:r>
            <a:endParaRPr lang="en-US" sz="900" dirty="0"/>
          </a:p>
        </p:txBody>
      </p:sp>
      <p:sp>
        <p:nvSpPr>
          <p:cNvPr id="15" name="Gruppe CUSTOMERS"/>
          <p:cNvSpPr/>
          <p:nvPr/>
        </p:nvSpPr>
        <p:spPr>
          <a:xfrm>
            <a:off x="324612" y="1280160"/>
            <a:ext cx="1682496" cy="1161288"/>
          </a:xfrm>
          <a:prstGeom prst="roundRect">
            <a:avLst>
              <a:gd name="adj" fmla="val 7087"/>
            </a:avLst>
          </a:prstGeom>
          <a:solidFill>
            <a:schemeClr val="accent6">
              <a:alpha val="14000"/>
            </a:schemeClr>
          </a:solidFill>
          <a:ln/>
        </p:spPr>
      </p:sp>
      <p:sp>
        <p:nvSpPr>
          <p:cNvPr id="16" name="Etiket CUSTOMERS 27"/>
          <p:cNvSpPr txBox="1"/>
          <p:nvPr/>
        </p:nvSpPr>
        <p:spPr>
          <a:xfrm>
            <a:off x="365760" y="1298448"/>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CUSTOMERS</a:t>
            </a:r>
            <a:endParaRPr lang="en-US" sz="1000" dirty="0"/>
          </a:p>
        </p:txBody>
      </p:sp>
      <p:sp>
        <p:nvSpPr>
          <p:cNvPr id="17" name="Kort 28"/>
          <p:cNvSpPr/>
          <p:nvPr/>
        </p:nvSpPr>
        <p:spPr>
          <a:xfrm>
            <a:off x="365760" y="1527048"/>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Devices</a:t>
            </a:r>
            <a:endParaRPr lang="en-US" sz="1000" dirty="0"/>
          </a:p>
        </p:txBody>
      </p:sp>
      <p:pic>
        <p:nvPicPr>
          <p:cNvPr id="18" name="Ikon Devices 29" descr="preencoded.png">    </p:cNvPr>
          <p:cNvPicPr>
            <a:picLocks noChangeAspect="1"/>
          </p:cNvPicPr>
          <p:nvPr/>
        </p:nvPicPr>
        <p:blipFill>
          <a:blip r:embed="rId1"/>
          <a:stretch>
            <a:fillRect/>
          </a:stretch>
        </p:blipFill>
        <p:spPr>
          <a:xfrm>
            <a:off x="448056" y="1618488"/>
            <a:ext cx="219456" cy="219456"/>
          </a:xfrm>
          <a:prstGeom prst="rect">
            <a:avLst/>
          </a:prstGeom>
        </p:spPr>
      </p:pic>
      <p:sp>
        <p:nvSpPr>
          <p:cNvPr id="19" name="Kort 30"/>
          <p:cNvSpPr/>
          <p:nvPr/>
        </p:nvSpPr>
        <p:spPr>
          <a:xfrm>
            <a:off x="365760" y="1984248"/>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Apps</a:t>
            </a:r>
            <a:endParaRPr lang="en-US" sz="1000" dirty="0"/>
          </a:p>
        </p:txBody>
      </p:sp>
      <p:pic>
        <p:nvPicPr>
          <p:cNvPr id="20" name="Ikon Apps 31" descr="preencoded.png">    </p:cNvPr>
          <p:cNvPicPr>
            <a:picLocks noChangeAspect="1"/>
          </p:cNvPicPr>
          <p:nvPr/>
        </p:nvPicPr>
        <p:blipFill>
          <a:blip r:embed="rId2"/>
          <a:stretch>
            <a:fillRect/>
          </a:stretch>
        </p:blipFill>
        <p:spPr>
          <a:xfrm>
            <a:off x="448056" y="2075688"/>
            <a:ext cx="219456" cy="219456"/>
          </a:xfrm>
          <a:prstGeom prst="rect">
            <a:avLst/>
          </a:prstGeom>
        </p:spPr>
      </p:pic>
      <p:sp>
        <p:nvSpPr>
          <p:cNvPr id="21" name="Gruppe BUSINESS SYSTEMS"/>
          <p:cNvSpPr/>
          <p:nvPr/>
        </p:nvSpPr>
        <p:spPr>
          <a:xfrm>
            <a:off x="324612" y="2523744"/>
            <a:ext cx="1682496" cy="2075688"/>
          </a:xfrm>
          <a:prstGeom prst="roundRect">
            <a:avLst>
              <a:gd name="adj" fmla="val 4891"/>
            </a:avLst>
          </a:prstGeom>
          <a:solidFill>
            <a:schemeClr val="accent6">
              <a:alpha val="14000"/>
            </a:schemeClr>
          </a:solidFill>
          <a:ln/>
        </p:spPr>
      </p:sp>
      <p:sp>
        <p:nvSpPr>
          <p:cNvPr id="22" name="Etiket BUSINESS SYSTEMS 32"/>
          <p:cNvSpPr txBox="1"/>
          <p:nvPr/>
        </p:nvSpPr>
        <p:spPr>
          <a:xfrm>
            <a:off x="365760" y="2542032"/>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SYSTEMS</a:t>
            </a:r>
            <a:endParaRPr lang="en-US" sz="1000" dirty="0"/>
          </a:p>
        </p:txBody>
      </p:sp>
      <p:sp>
        <p:nvSpPr>
          <p:cNvPr id="23" name="Kort 33"/>
          <p:cNvSpPr/>
          <p:nvPr/>
        </p:nvSpPr>
        <p:spPr>
          <a:xfrm>
            <a:off x="365760" y="2770632"/>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repositories</a:t>
            </a:r>
            <a:endParaRPr lang="en-US" sz="1000" dirty="0"/>
          </a:p>
        </p:txBody>
      </p:sp>
      <p:pic>
        <p:nvPicPr>
          <p:cNvPr id="24" name="Ikon Data repositories 34" descr="preencoded.png">    </p:cNvPr>
          <p:cNvPicPr>
            <a:picLocks noChangeAspect="1"/>
          </p:cNvPicPr>
          <p:nvPr/>
        </p:nvPicPr>
        <p:blipFill>
          <a:blip r:embed="rId3"/>
          <a:stretch>
            <a:fillRect/>
          </a:stretch>
        </p:blipFill>
        <p:spPr>
          <a:xfrm>
            <a:off x="448056" y="2862072"/>
            <a:ext cx="219456" cy="219456"/>
          </a:xfrm>
          <a:prstGeom prst="rect">
            <a:avLst/>
          </a:prstGeom>
        </p:spPr>
      </p:pic>
      <p:sp>
        <p:nvSpPr>
          <p:cNvPr id="25" name="Kort 35"/>
          <p:cNvSpPr/>
          <p:nvPr/>
        </p:nvSpPr>
        <p:spPr>
          <a:xfrm>
            <a:off x="365760" y="3227832"/>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warehouse (eksisterende)</a:t>
            </a:r>
            <a:endParaRPr lang="en-US" sz="1000" dirty="0"/>
          </a:p>
        </p:txBody>
      </p:sp>
      <p:pic>
        <p:nvPicPr>
          <p:cNvPr id="26" name="Ikon Data warehouse (eksisterende) 36" descr="preencoded.png">    </p:cNvPr>
          <p:cNvPicPr>
            <a:picLocks noChangeAspect="1"/>
          </p:cNvPicPr>
          <p:nvPr/>
        </p:nvPicPr>
        <p:blipFill>
          <a:blip r:embed="rId4"/>
          <a:stretch>
            <a:fillRect/>
          </a:stretch>
        </p:blipFill>
        <p:spPr>
          <a:xfrm>
            <a:off x="448056" y="3319272"/>
            <a:ext cx="219456" cy="219456"/>
          </a:xfrm>
          <a:prstGeom prst="rect">
            <a:avLst/>
          </a:prstGeom>
        </p:spPr>
      </p:pic>
      <p:sp>
        <p:nvSpPr>
          <p:cNvPr id="27" name="Kort 37"/>
          <p:cNvSpPr/>
          <p:nvPr/>
        </p:nvSpPr>
        <p:spPr>
          <a:xfrm>
            <a:off x="365760" y="3685032"/>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record systems</a:t>
            </a:r>
            <a:endParaRPr lang="en-US" sz="1000" dirty="0"/>
          </a:p>
        </p:txBody>
      </p:sp>
      <p:pic>
        <p:nvPicPr>
          <p:cNvPr id="28" name="Ikon Data record systems 38" descr="preencoded.png">    </p:cNvPr>
          <p:cNvPicPr>
            <a:picLocks noChangeAspect="1"/>
          </p:cNvPicPr>
          <p:nvPr/>
        </p:nvPicPr>
        <p:blipFill>
          <a:blip r:embed="rId5"/>
          <a:stretch>
            <a:fillRect/>
          </a:stretch>
        </p:blipFill>
        <p:spPr>
          <a:xfrm>
            <a:off x="448056" y="3776472"/>
            <a:ext cx="219456" cy="219456"/>
          </a:xfrm>
          <a:prstGeom prst="rect">
            <a:avLst/>
          </a:prstGeom>
        </p:spPr>
      </p:pic>
      <p:sp>
        <p:nvSpPr>
          <p:cNvPr id="29" name="Kort 39"/>
          <p:cNvSpPr/>
          <p:nvPr/>
        </p:nvSpPr>
        <p:spPr>
          <a:xfrm>
            <a:off x="365760" y="4142232"/>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infrastructure</a:t>
            </a:r>
            <a:endParaRPr lang="en-US" sz="1000" dirty="0"/>
          </a:p>
        </p:txBody>
      </p:sp>
      <p:pic>
        <p:nvPicPr>
          <p:cNvPr id="30" name="Ikon Data infrastructure 40" descr="preencoded.png">    </p:cNvPr>
          <p:cNvPicPr>
            <a:picLocks noChangeAspect="1"/>
          </p:cNvPicPr>
          <p:nvPr/>
        </p:nvPicPr>
        <p:blipFill>
          <a:blip r:embed="rId6"/>
          <a:stretch>
            <a:fillRect/>
          </a:stretch>
        </p:blipFill>
        <p:spPr>
          <a:xfrm>
            <a:off x="448056" y="4233672"/>
            <a:ext cx="219456" cy="219456"/>
          </a:xfrm>
          <a:prstGeom prst="rect">
            <a:avLst/>
          </a:prstGeom>
        </p:spPr>
      </p:pic>
      <p:sp>
        <p:nvSpPr>
          <p:cNvPr id="31" name="Gruppe EXTERNAL &amp; DOCUMENTS"/>
          <p:cNvSpPr/>
          <p:nvPr/>
        </p:nvSpPr>
        <p:spPr>
          <a:xfrm>
            <a:off x="324612" y="4681728"/>
            <a:ext cx="1682496" cy="1161288"/>
          </a:xfrm>
          <a:prstGeom prst="roundRect">
            <a:avLst>
              <a:gd name="adj" fmla="val 7087"/>
            </a:avLst>
          </a:prstGeom>
          <a:solidFill>
            <a:schemeClr val="accent6">
              <a:alpha val="14000"/>
            </a:schemeClr>
          </a:solidFill>
          <a:ln/>
        </p:spPr>
      </p:sp>
      <p:sp>
        <p:nvSpPr>
          <p:cNvPr id="32" name="Etiket EXTERNAL &amp;amp; DOCUMENTS 41"/>
          <p:cNvSpPr txBox="1"/>
          <p:nvPr/>
        </p:nvSpPr>
        <p:spPr>
          <a:xfrm>
            <a:off x="365760" y="4700016"/>
            <a:ext cx="1600200" cy="228600"/>
          </a:xfrm>
          <a:prstGeom prst="rect">
            <a:avLst/>
          </a:prstGeom>
          <a:noFill/>
          <a:ln/>
        </p:spPr>
        <p:txBody>
          <a:bodyPr wrap="square" lIns="0" tIns="0" rIns="0" bIns="0" rtlCol="0" anchor="ctr"/>
          <a:lstStyle/>
          <a:p>
            <a:pPr algn="l" indent="0" marL="0">
              <a:buNone/>
            </a:pPr>
            <a:r>
              <a:rPr lang="en-US" sz="950" b="1" dirty="0">
                <a:solidFill>
                  <a:schemeClr val="accent1"/>
                </a:solidFill>
              </a:rPr>
              <a:t>EXTERNAL &amp; DOCUMENTS</a:t>
            </a:r>
            <a:endParaRPr lang="en-US" sz="950" dirty="0"/>
          </a:p>
        </p:txBody>
      </p:sp>
      <p:sp>
        <p:nvSpPr>
          <p:cNvPr id="33" name="Kort 42"/>
          <p:cNvSpPr/>
          <p:nvPr/>
        </p:nvSpPr>
        <p:spPr>
          <a:xfrm>
            <a:off x="365760" y="4928616"/>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External &amp; SaaS data</a:t>
            </a:r>
            <a:endParaRPr lang="en-US" sz="1000" dirty="0"/>
          </a:p>
        </p:txBody>
      </p:sp>
      <p:pic>
        <p:nvPicPr>
          <p:cNvPr id="34" name="Ikon External &amp; SaaS data 43" descr="preencoded.png">    </p:cNvPr>
          <p:cNvPicPr>
            <a:picLocks noChangeAspect="1"/>
          </p:cNvPicPr>
          <p:nvPr/>
        </p:nvPicPr>
        <p:blipFill>
          <a:blip r:embed="rId7"/>
          <a:stretch>
            <a:fillRect/>
          </a:stretch>
        </p:blipFill>
        <p:spPr>
          <a:xfrm>
            <a:off x="448056" y="5020056"/>
            <a:ext cx="219456" cy="219456"/>
          </a:xfrm>
          <a:prstGeom prst="rect">
            <a:avLst/>
          </a:prstGeom>
        </p:spPr>
      </p:pic>
      <p:sp>
        <p:nvSpPr>
          <p:cNvPr id="35" name="Kort 44"/>
          <p:cNvSpPr/>
          <p:nvPr/>
        </p:nvSpPr>
        <p:spPr>
          <a:xfrm>
            <a:off x="365760" y="5385816"/>
            <a:ext cx="160020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Documents &amp; unstructured</a:t>
            </a:r>
            <a:endParaRPr lang="en-US" sz="1000" dirty="0"/>
          </a:p>
        </p:txBody>
      </p:sp>
      <p:pic>
        <p:nvPicPr>
          <p:cNvPr id="36" name="Ikon Documents &amp; unstructured 45" descr="preencoded.png">    </p:cNvPr>
          <p:cNvPicPr>
            <a:picLocks noChangeAspect="1"/>
          </p:cNvPicPr>
          <p:nvPr/>
        </p:nvPicPr>
        <p:blipFill>
          <a:blip r:embed="rId8"/>
          <a:stretch>
            <a:fillRect/>
          </a:stretch>
        </p:blipFill>
        <p:spPr>
          <a:xfrm>
            <a:off x="448056" y="5477256"/>
            <a:ext cx="219456" cy="219456"/>
          </a:xfrm>
          <a:prstGeom prst="rect">
            <a:avLst/>
          </a:prstGeom>
        </p:spPr>
      </p:pic>
      <p:sp>
        <p:nvSpPr>
          <p:cNvPr id="37" name="Gruppe CONNECT &amp; INGEST"/>
          <p:cNvSpPr/>
          <p:nvPr/>
        </p:nvSpPr>
        <p:spPr>
          <a:xfrm>
            <a:off x="2153412" y="1280160"/>
            <a:ext cx="1499616" cy="2615184"/>
          </a:xfrm>
          <a:prstGeom prst="roundRect">
            <a:avLst>
              <a:gd name="adj" fmla="val 5488"/>
            </a:avLst>
          </a:prstGeom>
          <a:solidFill>
            <a:schemeClr val="accent1">
              <a:alpha val="10000"/>
            </a:schemeClr>
          </a:solidFill>
          <a:ln/>
        </p:spPr>
      </p:sp>
      <p:sp>
        <p:nvSpPr>
          <p:cNvPr id="38" name="Etiket CONNECT &amp;amp; INGEST 46"/>
          <p:cNvSpPr txBox="1"/>
          <p:nvPr/>
        </p:nvSpPr>
        <p:spPr>
          <a:xfrm>
            <a:off x="2194560" y="129844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CONNECT &amp; INGEST</a:t>
            </a:r>
            <a:endParaRPr lang="en-US" sz="1000" dirty="0"/>
          </a:p>
        </p:txBody>
      </p:sp>
      <p:sp>
        <p:nvSpPr>
          <p:cNvPr id="39" name="Kort 47"/>
          <p:cNvSpPr/>
          <p:nvPr/>
        </p:nvSpPr>
        <p:spPr>
          <a:xfrm>
            <a:off x="2194560" y="1527048"/>
            <a:ext cx="1417320" cy="475488"/>
          </a:xfrm>
          <a:prstGeom prst="roundRect">
            <a:avLst>
              <a:gd name="adj" fmla="val 15385"/>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Streams</a:t>
            </a:r>
            <a:endParaRPr lang="en-US" sz="1000" dirty="0"/>
          </a:p>
        </p:txBody>
      </p:sp>
      <p:pic>
        <p:nvPicPr>
          <p:cNvPr id="40" name="Ikon Streams 48" descr="preencoded.png">    </p:cNvPr>
          <p:cNvPicPr>
            <a:picLocks noChangeAspect="1"/>
          </p:cNvPicPr>
          <p:nvPr/>
        </p:nvPicPr>
        <p:blipFill>
          <a:blip r:embed="rId9"/>
          <a:stretch>
            <a:fillRect/>
          </a:stretch>
        </p:blipFill>
        <p:spPr>
          <a:xfrm>
            <a:off x="2276856" y="1655064"/>
            <a:ext cx="219456" cy="219456"/>
          </a:xfrm>
          <a:prstGeom prst="rect">
            <a:avLst/>
          </a:prstGeom>
        </p:spPr>
      </p:pic>
      <p:sp>
        <p:nvSpPr>
          <p:cNvPr id="41" name="Kort 49"/>
          <p:cNvSpPr/>
          <p:nvPr/>
        </p:nvSpPr>
        <p:spPr>
          <a:xfrm>
            <a:off x="2194560" y="2139696"/>
            <a:ext cx="1417320" cy="475488"/>
          </a:xfrm>
          <a:prstGeom prst="roundRect">
            <a:avLst>
              <a:gd name="adj" fmla="val 15385"/>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load</a:t>
            </a:r>
            <a:endParaRPr lang="en-US" sz="1000" dirty="0"/>
          </a:p>
        </p:txBody>
      </p:sp>
      <p:pic>
        <p:nvPicPr>
          <p:cNvPr id="42" name="Ikon Data load 50" descr="preencoded.png">    </p:cNvPr>
          <p:cNvPicPr>
            <a:picLocks noChangeAspect="1"/>
          </p:cNvPicPr>
          <p:nvPr/>
        </p:nvPicPr>
        <p:blipFill>
          <a:blip r:embed="rId10"/>
          <a:stretch>
            <a:fillRect/>
          </a:stretch>
        </p:blipFill>
        <p:spPr>
          <a:xfrm>
            <a:off x="2276856" y="2267712"/>
            <a:ext cx="219456" cy="219456"/>
          </a:xfrm>
          <a:prstGeom prst="rect">
            <a:avLst/>
          </a:prstGeom>
        </p:spPr>
      </p:pic>
      <p:sp>
        <p:nvSpPr>
          <p:cNvPr id="43" name="Kort 51"/>
          <p:cNvSpPr/>
          <p:nvPr/>
        </p:nvSpPr>
        <p:spPr>
          <a:xfrm>
            <a:off x="2194560" y="2752344"/>
            <a:ext cx="1417320" cy="475488"/>
          </a:xfrm>
          <a:prstGeom prst="roundRect">
            <a:avLst>
              <a:gd name="adj" fmla="val 15385"/>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API</a:t>
            </a:r>
            <a:endParaRPr lang="en-US" sz="1000" dirty="0"/>
          </a:p>
        </p:txBody>
      </p:sp>
      <p:pic>
        <p:nvPicPr>
          <p:cNvPr id="44" name="Ikon API 52" descr="preencoded.png">    </p:cNvPr>
          <p:cNvPicPr>
            <a:picLocks noChangeAspect="1"/>
          </p:cNvPicPr>
          <p:nvPr/>
        </p:nvPicPr>
        <p:blipFill>
          <a:blip r:embed="rId11"/>
          <a:stretch>
            <a:fillRect/>
          </a:stretch>
        </p:blipFill>
        <p:spPr>
          <a:xfrm>
            <a:off x="2276856" y="2880360"/>
            <a:ext cx="219456" cy="219456"/>
          </a:xfrm>
          <a:prstGeom prst="rect">
            <a:avLst/>
          </a:prstGeom>
        </p:spPr>
      </p:pic>
      <p:sp>
        <p:nvSpPr>
          <p:cNvPr id="45" name="Kort 53"/>
          <p:cNvSpPr/>
          <p:nvPr/>
        </p:nvSpPr>
        <p:spPr>
          <a:xfrm>
            <a:off x="2194560" y="3364992"/>
            <a:ext cx="1417320" cy="475488"/>
          </a:xfrm>
          <a:prstGeom prst="roundRect">
            <a:avLst>
              <a:gd name="adj" fmla="val 15385"/>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Connector</a:t>
            </a:r>
            <a:endParaRPr lang="en-US" sz="1000" dirty="0"/>
          </a:p>
        </p:txBody>
      </p:sp>
      <p:pic>
        <p:nvPicPr>
          <p:cNvPr id="46" name="Ikon Connector 54" descr="preencoded.png">    </p:cNvPr>
          <p:cNvPicPr>
            <a:picLocks noChangeAspect="1"/>
          </p:cNvPicPr>
          <p:nvPr/>
        </p:nvPicPr>
        <p:blipFill>
          <a:blip r:embed="rId12"/>
          <a:stretch>
            <a:fillRect/>
          </a:stretch>
        </p:blipFill>
        <p:spPr>
          <a:xfrm>
            <a:off x="2276856" y="3493008"/>
            <a:ext cx="219456" cy="219456"/>
          </a:xfrm>
          <a:prstGeom prst="rect">
            <a:avLst/>
          </a:prstGeom>
        </p:spPr>
      </p:pic>
      <p:sp>
        <p:nvSpPr>
          <p:cNvPr id="47" name="Gruppe PLATFORM SERVICES"/>
          <p:cNvSpPr/>
          <p:nvPr/>
        </p:nvSpPr>
        <p:spPr>
          <a:xfrm>
            <a:off x="2153412" y="3977640"/>
            <a:ext cx="1499616" cy="758952"/>
          </a:xfrm>
          <a:prstGeom prst="roundRect">
            <a:avLst>
              <a:gd name="adj" fmla="val 10843"/>
            </a:avLst>
          </a:prstGeom>
          <a:solidFill>
            <a:schemeClr val="accent1">
              <a:alpha val="10000"/>
            </a:schemeClr>
          </a:solidFill>
          <a:ln/>
        </p:spPr>
      </p:sp>
      <p:sp>
        <p:nvSpPr>
          <p:cNvPr id="48" name="Etiket PLATFORM SERVICES 55"/>
          <p:cNvSpPr txBox="1"/>
          <p:nvPr/>
        </p:nvSpPr>
        <p:spPr>
          <a:xfrm>
            <a:off x="2194560" y="399592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PLATFORM SERVICES</a:t>
            </a:r>
            <a:endParaRPr lang="en-US" sz="1000" dirty="0"/>
          </a:p>
        </p:txBody>
      </p:sp>
      <p:sp>
        <p:nvSpPr>
          <p:cNvPr id="49" name="Kort 56"/>
          <p:cNvSpPr/>
          <p:nvPr/>
        </p:nvSpPr>
        <p:spPr>
          <a:xfrm>
            <a:off x="2194560" y="4224528"/>
            <a:ext cx="1417320"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Consent &amp; subscribe</a:t>
            </a:r>
            <a:endParaRPr lang="en-US" sz="1000" dirty="0"/>
          </a:p>
        </p:txBody>
      </p:sp>
      <p:pic>
        <p:nvPicPr>
          <p:cNvPr id="50" name="Ikon Consent &amp; subscribe 57" descr="preencoded.png">    </p:cNvPr>
          <p:cNvPicPr>
            <a:picLocks noChangeAspect="1"/>
          </p:cNvPicPr>
          <p:nvPr/>
        </p:nvPicPr>
        <p:blipFill>
          <a:blip r:embed="rId13"/>
          <a:stretch>
            <a:fillRect/>
          </a:stretch>
        </p:blipFill>
        <p:spPr>
          <a:xfrm>
            <a:off x="2276856" y="4343400"/>
            <a:ext cx="219456" cy="219456"/>
          </a:xfrm>
          <a:prstGeom prst="rect">
            <a:avLst/>
          </a:prstGeom>
        </p:spPr>
      </p:pic>
      <p:sp>
        <p:nvSpPr>
          <p:cNvPr id="51" name="Gruppe GOVERNANCE"/>
          <p:cNvSpPr/>
          <p:nvPr/>
        </p:nvSpPr>
        <p:spPr>
          <a:xfrm>
            <a:off x="3799332" y="1280160"/>
            <a:ext cx="3968496" cy="685800"/>
          </a:xfrm>
          <a:prstGeom prst="roundRect">
            <a:avLst>
              <a:gd name="adj" fmla="val 12000"/>
            </a:avLst>
          </a:prstGeom>
          <a:solidFill>
            <a:srgbClr val="6B4FA0">
              <a:alpha val="15000"/>
            </a:srgbClr>
          </a:solidFill>
          <a:ln/>
        </p:spPr>
      </p:sp>
      <p:sp>
        <p:nvSpPr>
          <p:cNvPr id="52" name="Etiket GOVERNANCE 58"/>
          <p:cNvSpPr txBox="1"/>
          <p:nvPr/>
        </p:nvSpPr>
        <p:spPr>
          <a:xfrm>
            <a:off x="3840480" y="129844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GOVERNANCE</a:t>
            </a:r>
            <a:endParaRPr lang="en-US" sz="1000" dirty="0"/>
          </a:p>
        </p:txBody>
      </p:sp>
      <p:sp>
        <p:nvSpPr>
          <p:cNvPr id="53" name="Kort 59"/>
          <p:cNvSpPr/>
          <p:nvPr/>
        </p:nvSpPr>
        <p:spPr>
          <a:xfrm>
            <a:off x="3840480" y="1527048"/>
            <a:ext cx="1252728" cy="384048"/>
          </a:xfrm>
          <a:prstGeom prst="roundRect">
            <a:avLst>
              <a:gd name="adj" fmla="val 19048"/>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b="1" dirty="0">
                <a:solidFill>
                  <a:schemeClr val="tx1"/>
                </a:solidFill>
              </a:rPr>
              <a:t>Platform governance</a:t>
            </a:r>
            <a:endParaRPr lang="en-US" sz="950" dirty="0"/>
          </a:p>
        </p:txBody>
      </p:sp>
      <p:pic>
        <p:nvPicPr>
          <p:cNvPr id="54" name="Ikon Platform governance 60" descr="preencoded.png">    </p:cNvPr>
          <p:cNvPicPr>
            <a:picLocks noChangeAspect="1"/>
          </p:cNvPicPr>
          <p:nvPr/>
        </p:nvPicPr>
        <p:blipFill>
          <a:blip r:embed="rId14"/>
          <a:stretch>
            <a:fillRect/>
          </a:stretch>
        </p:blipFill>
        <p:spPr>
          <a:xfrm>
            <a:off x="3922776" y="1609344"/>
            <a:ext cx="219456" cy="219456"/>
          </a:xfrm>
          <a:prstGeom prst="rect">
            <a:avLst/>
          </a:prstGeom>
        </p:spPr>
      </p:pic>
      <p:sp>
        <p:nvSpPr>
          <p:cNvPr id="55" name="Kort 61"/>
          <p:cNvSpPr/>
          <p:nvPr/>
        </p:nvSpPr>
        <p:spPr>
          <a:xfrm>
            <a:off x="5157216" y="1527048"/>
            <a:ext cx="1252728" cy="384048"/>
          </a:xfrm>
          <a:prstGeom prst="roundRect">
            <a:avLst>
              <a:gd name="adj" fmla="val 19048"/>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b="1" dirty="0">
                <a:solidFill>
                  <a:schemeClr val="tx1"/>
                </a:solidFill>
              </a:rPr>
              <a:t>Data governance</a:t>
            </a:r>
            <a:endParaRPr lang="en-US" sz="950" dirty="0"/>
          </a:p>
        </p:txBody>
      </p:sp>
      <p:pic>
        <p:nvPicPr>
          <p:cNvPr id="56" name="Ikon Data governance 62" descr="preencoded.png">    </p:cNvPr>
          <p:cNvPicPr>
            <a:picLocks noChangeAspect="1"/>
          </p:cNvPicPr>
          <p:nvPr/>
        </p:nvPicPr>
        <p:blipFill>
          <a:blip r:embed="rId15"/>
          <a:stretch>
            <a:fillRect/>
          </a:stretch>
        </p:blipFill>
        <p:spPr>
          <a:xfrm>
            <a:off x="5239512" y="1609344"/>
            <a:ext cx="219456" cy="219456"/>
          </a:xfrm>
          <a:prstGeom prst="rect">
            <a:avLst/>
          </a:prstGeom>
        </p:spPr>
      </p:pic>
      <p:sp>
        <p:nvSpPr>
          <p:cNvPr id="57" name="Kort 63"/>
          <p:cNvSpPr/>
          <p:nvPr/>
        </p:nvSpPr>
        <p:spPr>
          <a:xfrm>
            <a:off x="6473952" y="1527048"/>
            <a:ext cx="1252728" cy="384048"/>
          </a:xfrm>
          <a:prstGeom prst="roundRect">
            <a:avLst>
              <a:gd name="adj" fmla="val 19048"/>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b="1" dirty="0">
                <a:solidFill>
                  <a:schemeClr val="tx1"/>
                </a:solidFill>
              </a:rPr>
              <a:t>AI governance</a:t>
            </a:r>
            <a:endParaRPr lang="en-US" sz="950" dirty="0"/>
          </a:p>
        </p:txBody>
      </p:sp>
      <p:pic>
        <p:nvPicPr>
          <p:cNvPr id="58" name="Ikon AI governance 64" descr="preencoded.png">    </p:cNvPr>
          <p:cNvPicPr>
            <a:picLocks noChangeAspect="1"/>
          </p:cNvPicPr>
          <p:nvPr/>
        </p:nvPicPr>
        <p:blipFill>
          <a:blip r:embed="rId16"/>
          <a:stretch>
            <a:fillRect/>
          </a:stretch>
        </p:blipFill>
        <p:spPr>
          <a:xfrm>
            <a:off x="6556248" y="1609344"/>
            <a:ext cx="219456" cy="219456"/>
          </a:xfrm>
          <a:prstGeom prst="rect">
            <a:avLst/>
          </a:prstGeom>
        </p:spPr>
      </p:pic>
      <p:sp>
        <p:nvSpPr>
          <p:cNvPr id="59" name="Gruppe PROCESSING"/>
          <p:cNvSpPr/>
          <p:nvPr/>
        </p:nvSpPr>
        <p:spPr>
          <a:xfrm>
            <a:off x="3799332" y="2048256"/>
            <a:ext cx="3968496" cy="612648"/>
          </a:xfrm>
          <a:prstGeom prst="roundRect">
            <a:avLst>
              <a:gd name="adj" fmla="val 13433"/>
            </a:avLst>
          </a:prstGeom>
          <a:solidFill>
            <a:schemeClr val="accent3">
              <a:alpha val="15000"/>
            </a:schemeClr>
          </a:solidFill>
          <a:ln/>
        </p:spPr>
      </p:sp>
      <p:sp>
        <p:nvSpPr>
          <p:cNvPr id="60" name="Etiket PROCESSING 65"/>
          <p:cNvSpPr txBox="1"/>
          <p:nvPr/>
        </p:nvSpPr>
        <p:spPr>
          <a:xfrm>
            <a:off x="3840480" y="2066544"/>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PROCESSING</a:t>
            </a:r>
            <a:endParaRPr lang="en-US" sz="1000" dirty="0"/>
          </a:p>
        </p:txBody>
      </p:sp>
      <p:sp>
        <p:nvSpPr>
          <p:cNvPr id="61" name="Kort 66"/>
          <p:cNvSpPr/>
          <p:nvPr/>
        </p:nvSpPr>
        <p:spPr>
          <a:xfrm>
            <a:off x="3840480" y="2295144"/>
            <a:ext cx="1252728"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Virtualisation</a:t>
            </a:r>
            <a:endParaRPr lang="en-US" sz="1000" dirty="0"/>
          </a:p>
        </p:txBody>
      </p:sp>
      <p:pic>
        <p:nvPicPr>
          <p:cNvPr id="62" name="Ikon Virtualisation 67" descr="preencoded.png">    </p:cNvPr>
          <p:cNvPicPr>
            <a:picLocks noChangeAspect="1"/>
          </p:cNvPicPr>
          <p:nvPr/>
        </p:nvPicPr>
        <p:blipFill>
          <a:blip r:embed="rId17"/>
          <a:stretch>
            <a:fillRect/>
          </a:stretch>
        </p:blipFill>
        <p:spPr>
          <a:xfrm>
            <a:off x="3922776" y="2340864"/>
            <a:ext cx="219456" cy="219456"/>
          </a:xfrm>
          <a:prstGeom prst="rect">
            <a:avLst/>
          </a:prstGeom>
        </p:spPr>
      </p:pic>
      <p:sp>
        <p:nvSpPr>
          <p:cNvPr id="63" name="Kort 68"/>
          <p:cNvSpPr/>
          <p:nvPr/>
        </p:nvSpPr>
        <p:spPr>
          <a:xfrm>
            <a:off x="5157216" y="2295144"/>
            <a:ext cx="1252728"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Hot path</a:t>
            </a:r>
            <a:endParaRPr lang="en-US" sz="1000" dirty="0"/>
          </a:p>
        </p:txBody>
      </p:sp>
      <p:pic>
        <p:nvPicPr>
          <p:cNvPr id="64" name="Ikon Hot path 69" descr="preencoded.png">    </p:cNvPr>
          <p:cNvPicPr>
            <a:picLocks noChangeAspect="1"/>
          </p:cNvPicPr>
          <p:nvPr/>
        </p:nvPicPr>
        <p:blipFill>
          <a:blip r:embed="rId18"/>
          <a:stretch>
            <a:fillRect/>
          </a:stretch>
        </p:blipFill>
        <p:spPr>
          <a:xfrm>
            <a:off x="5239512" y="2340864"/>
            <a:ext cx="219456" cy="219456"/>
          </a:xfrm>
          <a:prstGeom prst="rect">
            <a:avLst/>
          </a:prstGeom>
        </p:spPr>
      </p:pic>
      <p:sp>
        <p:nvSpPr>
          <p:cNvPr id="65" name="Kort 70"/>
          <p:cNvSpPr/>
          <p:nvPr/>
        </p:nvSpPr>
        <p:spPr>
          <a:xfrm>
            <a:off x="6473952" y="2295144"/>
            <a:ext cx="1252728"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Cold path</a:t>
            </a:r>
            <a:endParaRPr lang="en-US" sz="1000" dirty="0"/>
          </a:p>
        </p:txBody>
      </p:sp>
      <p:pic>
        <p:nvPicPr>
          <p:cNvPr id="66" name="Ikon Cold path 71" descr="preencoded.png">    </p:cNvPr>
          <p:cNvPicPr>
            <a:picLocks noChangeAspect="1"/>
          </p:cNvPicPr>
          <p:nvPr/>
        </p:nvPicPr>
        <p:blipFill>
          <a:blip r:embed="rId19"/>
          <a:stretch>
            <a:fillRect/>
          </a:stretch>
        </p:blipFill>
        <p:spPr>
          <a:xfrm>
            <a:off x="6556248" y="2340864"/>
            <a:ext cx="219456" cy="219456"/>
          </a:xfrm>
          <a:prstGeom prst="rect">
            <a:avLst/>
          </a:prstGeom>
        </p:spPr>
      </p:pic>
      <p:sp>
        <p:nvSpPr>
          <p:cNvPr id="67" name="Gruppe STORAGE"/>
          <p:cNvSpPr/>
          <p:nvPr/>
        </p:nvSpPr>
        <p:spPr>
          <a:xfrm>
            <a:off x="3799332" y="2743200"/>
            <a:ext cx="3968496" cy="1152144"/>
          </a:xfrm>
          <a:prstGeom prst="roundRect">
            <a:avLst>
              <a:gd name="adj" fmla="val 7143"/>
            </a:avLst>
          </a:prstGeom>
          <a:solidFill>
            <a:schemeClr val="accent3">
              <a:alpha val="15000"/>
            </a:schemeClr>
          </a:solidFill>
          <a:ln/>
        </p:spPr>
      </p:sp>
      <p:sp>
        <p:nvSpPr>
          <p:cNvPr id="68" name="Etiket STORAGE 72"/>
          <p:cNvSpPr txBox="1"/>
          <p:nvPr/>
        </p:nvSpPr>
        <p:spPr>
          <a:xfrm>
            <a:off x="3840480" y="276148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STORAGE</a:t>
            </a:r>
            <a:endParaRPr lang="en-US" sz="1000" dirty="0"/>
          </a:p>
        </p:txBody>
      </p:sp>
      <p:sp>
        <p:nvSpPr>
          <p:cNvPr id="69" name="Kort 73"/>
          <p:cNvSpPr/>
          <p:nvPr/>
        </p:nvSpPr>
        <p:spPr>
          <a:xfrm>
            <a:off x="3840480" y="2990088"/>
            <a:ext cx="1252728"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lake</a:t>
            </a:r>
            <a:endParaRPr lang="en-US" sz="1000" dirty="0"/>
          </a:p>
        </p:txBody>
      </p:sp>
      <p:pic>
        <p:nvPicPr>
          <p:cNvPr id="70" name="Ikon Data lake 74" descr="preencoded.png">    </p:cNvPr>
          <p:cNvPicPr>
            <a:picLocks noChangeAspect="1"/>
          </p:cNvPicPr>
          <p:nvPr/>
        </p:nvPicPr>
        <p:blipFill>
          <a:blip r:embed="rId20"/>
          <a:stretch>
            <a:fillRect/>
          </a:stretch>
        </p:blipFill>
        <p:spPr>
          <a:xfrm>
            <a:off x="3922776" y="3026664"/>
            <a:ext cx="219456" cy="219456"/>
          </a:xfrm>
          <a:prstGeom prst="rect">
            <a:avLst/>
          </a:prstGeom>
        </p:spPr>
      </p:pic>
      <p:sp>
        <p:nvSpPr>
          <p:cNvPr id="71" name="Kort 75"/>
          <p:cNvSpPr/>
          <p:nvPr/>
        </p:nvSpPr>
        <p:spPr>
          <a:xfrm>
            <a:off x="5157216" y="2990088"/>
            <a:ext cx="1252728"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Relational</a:t>
            </a:r>
            <a:endParaRPr lang="en-US" sz="1000" dirty="0"/>
          </a:p>
        </p:txBody>
      </p:sp>
      <p:pic>
        <p:nvPicPr>
          <p:cNvPr id="72" name="Ikon Relational 76" descr="preencoded.png">    </p:cNvPr>
          <p:cNvPicPr>
            <a:picLocks noChangeAspect="1"/>
          </p:cNvPicPr>
          <p:nvPr/>
        </p:nvPicPr>
        <p:blipFill>
          <a:blip r:embed="rId21"/>
          <a:stretch>
            <a:fillRect/>
          </a:stretch>
        </p:blipFill>
        <p:spPr>
          <a:xfrm>
            <a:off x="5239512" y="3026664"/>
            <a:ext cx="219456" cy="219456"/>
          </a:xfrm>
          <a:prstGeom prst="rect">
            <a:avLst/>
          </a:prstGeom>
        </p:spPr>
      </p:pic>
      <p:sp>
        <p:nvSpPr>
          <p:cNvPr id="73" name="Kort 77"/>
          <p:cNvSpPr/>
          <p:nvPr/>
        </p:nvSpPr>
        <p:spPr>
          <a:xfrm>
            <a:off x="6473952" y="2990088"/>
            <a:ext cx="1252728"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Graph</a:t>
            </a:r>
            <a:endParaRPr lang="en-US" sz="1000" dirty="0"/>
          </a:p>
        </p:txBody>
      </p:sp>
      <p:pic>
        <p:nvPicPr>
          <p:cNvPr id="74" name="Ikon Graph 78" descr="preencoded.png">    </p:cNvPr>
          <p:cNvPicPr>
            <a:picLocks noChangeAspect="1"/>
          </p:cNvPicPr>
          <p:nvPr/>
        </p:nvPicPr>
        <p:blipFill>
          <a:blip r:embed="rId22"/>
          <a:stretch>
            <a:fillRect/>
          </a:stretch>
        </p:blipFill>
        <p:spPr>
          <a:xfrm>
            <a:off x="6556248" y="3026664"/>
            <a:ext cx="219456" cy="219456"/>
          </a:xfrm>
          <a:prstGeom prst="rect">
            <a:avLst/>
          </a:prstGeom>
        </p:spPr>
      </p:pic>
      <p:sp>
        <p:nvSpPr>
          <p:cNvPr id="75" name="Lag 79"/>
          <p:cNvSpPr/>
          <p:nvPr/>
        </p:nvSpPr>
        <p:spPr>
          <a:xfrm>
            <a:off x="3840480" y="3328416"/>
            <a:ext cx="923544"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0" tIns="0" rIns="0" bIns="0" rtlCol="0" anchor="ctr"/>
          <a:lstStyle/>
          <a:p>
            <a:pPr algn="ctr" indent="0" marL="0">
              <a:buNone/>
            </a:pPr>
            <a:r>
              <a:rPr lang="en-US" sz="1000" dirty="0">
                <a:solidFill>
                  <a:schemeClr val="tx1"/>
                </a:solidFill>
              </a:rPr>
              <a:t>Bronze</a:t>
            </a:r>
            <a:endParaRPr lang="en-US" sz="1000" dirty="0"/>
          </a:p>
          <a:p>
            <a:pPr algn="ctr" indent="0" marL="0">
              <a:buNone/>
            </a:pPr>
            <a:r>
              <a:rPr lang="en-US" sz="1000" dirty="0">
                <a:solidFill>
                  <a:schemeClr val="tx1"/>
                </a:solidFill>
              </a:rPr>
              <a:t>Layer 0</a:t>
            </a:r>
            <a:endParaRPr lang="en-US" sz="1000" dirty="0"/>
          </a:p>
        </p:txBody>
      </p:sp>
      <p:sp>
        <p:nvSpPr>
          <p:cNvPr id="76" name="Lag 80"/>
          <p:cNvSpPr/>
          <p:nvPr/>
        </p:nvSpPr>
        <p:spPr>
          <a:xfrm>
            <a:off x="4828032" y="3328416"/>
            <a:ext cx="923544"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0" tIns="0" rIns="0" bIns="0" rtlCol="0" anchor="ctr"/>
          <a:lstStyle/>
          <a:p>
            <a:pPr algn="ctr" indent="0" marL="0">
              <a:buNone/>
            </a:pPr>
            <a:r>
              <a:rPr lang="en-US" sz="1000" dirty="0">
                <a:solidFill>
                  <a:schemeClr val="tx1"/>
                </a:solidFill>
              </a:rPr>
              <a:t>Silver</a:t>
            </a:r>
            <a:endParaRPr lang="en-US" sz="1000" dirty="0"/>
          </a:p>
          <a:p>
            <a:pPr algn="ctr" indent="0" marL="0">
              <a:buNone/>
            </a:pPr>
            <a:r>
              <a:rPr lang="en-US" sz="1000" dirty="0">
                <a:solidFill>
                  <a:schemeClr val="tx1"/>
                </a:solidFill>
              </a:rPr>
              <a:t>Layer 1</a:t>
            </a:r>
            <a:endParaRPr lang="en-US" sz="1000" dirty="0"/>
          </a:p>
        </p:txBody>
      </p:sp>
      <p:sp>
        <p:nvSpPr>
          <p:cNvPr id="77" name="Lag 81"/>
          <p:cNvSpPr/>
          <p:nvPr/>
        </p:nvSpPr>
        <p:spPr>
          <a:xfrm>
            <a:off x="5815584" y="3328416"/>
            <a:ext cx="923544"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0" tIns="0" rIns="0" bIns="0" rtlCol="0" anchor="ctr"/>
          <a:lstStyle/>
          <a:p>
            <a:pPr algn="ctr" indent="0" marL="0">
              <a:buNone/>
            </a:pPr>
            <a:r>
              <a:rPr lang="en-US" sz="1000" dirty="0">
                <a:solidFill>
                  <a:schemeClr val="tx1"/>
                </a:solidFill>
              </a:rPr>
              <a:t>Gold</a:t>
            </a:r>
            <a:endParaRPr lang="en-US" sz="1000" dirty="0"/>
          </a:p>
          <a:p>
            <a:pPr algn="ctr" indent="0" marL="0">
              <a:buNone/>
            </a:pPr>
            <a:r>
              <a:rPr lang="en-US" sz="1000" dirty="0">
                <a:solidFill>
                  <a:schemeClr val="tx1"/>
                </a:solidFill>
              </a:rPr>
              <a:t>Layer 2</a:t>
            </a:r>
            <a:endParaRPr lang="en-US" sz="1000" dirty="0"/>
          </a:p>
        </p:txBody>
      </p:sp>
      <p:sp>
        <p:nvSpPr>
          <p:cNvPr id="78" name="Lag 82"/>
          <p:cNvSpPr/>
          <p:nvPr/>
        </p:nvSpPr>
        <p:spPr>
          <a:xfrm>
            <a:off x="6803136" y="3328416"/>
            <a:ext cx="923544"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0" tIns="0" rIns="0" bIns="0" rtlCol="0" anchor="ctr"/>
          <a:lstStyle/>
          <a:p>
            <a:pPr algn="ctr" indent="0" marL="0">
              <a:buNone/>
            </a:pPr>
            <a:r>
              <a:rPr lang="en-US" sz="1000" dirty="0">
                <a:solidFill>
                  <a:schemeClr val="tx1"/>
                </a:solidFill>
              </a:rPr>
              <a:t>…</a:t>
            </a:r>
            <a:endParaRPr lang="en-US" sz="1000" dirty="0"/>
          </a:p>
          <a:p>
            <a:pPr algn="ctr" indent="0" marL="0">
              <a:buNone/>
            </a:pPr>
            <a:r>
              <a:rPr lang="en-US" sz="1000" dirty="0">
                <a:solidFill>
                  <a:schemeClr val="tx1"/>
                </a:solidFill>
              </a:rPr>
              <a:t>Layer N</a:t>
            </a:r>
            <a:endParaRPr lang="en-US" sz="1000" dirty="0"/>
          </a:p>
        </p:txBody>
      </p:sp>
      <p:sp>
        <p:nvSpPr>
          <p:cNvPr id="79" name="Gruppe OPERATIONS"/>
          <p:cNvSpPr/>
          <p:nvPr/>
        </p:nvSpPr>
        <p:spPr>
          <a:xfrm>
            <a:off x="3799332" y="3977640"/>
            <a:ext cx="3968496" cy="950976"/>
          </a:xfrm>
          <a:prstGeom prst="roundRect">
            <a:avLst>
              <a:gd name="adj" fmla="val 8654"/>
            </a:avLst>
          </a:prstGeom>
          <a:solidFill>
            <a:schemeClr val="accent5">
              <a:alpha val="20000"/>
            </a:schemeClr>
          </a:solidFill>
          <a:ln/>
        </p:spPr>
      </p:sp>
      <p:sp>
        <p:nvSpPr>
          <p:cNvPr id="80" name="Etiket OPERATIONS 83"/>
          <p:cNvSpPr txBox="1"/>
          <p:nvPr/>
        </p:nvSpPr>
        <p:spPr>
          <a:xfrm>
            <a:off x="3840480" y="399592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OPERATIONS</a:t>
            </a:r>
            <a:endParaRPr lang="en-US" sz="1000" dirty="0"/>
          </a:p>
        </p:txBody>
      </p:sp>
      <p:sp>
        <p:nvSpPr>
          <p:cNvPr id="81" name="Kort 84"/>
          <p:cNvSpPr/>
          <p:nvPr/>
        </p:nvSpPr>
        <p:spPr>
          <a:xfrm>
            <a:off x="3840480" y="4224528"/>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DevOps</a:t>
            </a:r>
            <a:endParaRPr lang="en-US" sz="1000" dirty="0"/>
          </a:p>
        </p:txBody>
      </p:sp>
      <p:pic>
        <p:nvPicPr>
          <p:cNvPr id="82" name="Ikon DevOps 85" descr="preencoded.png">    </p:cNvPr>
          <p:cNvPicPr>
            <a:picLocks noChangeAspect="1"/>
          </p:cNvPicPr>
          <p:nvPr/>
        </p:nvPicPr>
        <p:blipFill>
          <a:blip r:embed="rId23"/>
          <a:stretch>
            <a:fillRect/>
          </a:stretch>
        </p:blipFill>
        <p:spPr>
          <a:xfrm>
            <a:off x="3922776" y="4265676"/>
            <a:ext cx="219456" cy="219456"/>
          </a:xfrm>
          <a:prstGeom prst="rect">
            <a:avLst/>
          </a:prstGeom>
        </p:spPr>
      </p:pic>
      <p:sp>
        <p:nvSpPr>
          <p:cNvPr id="83" name="Kort 86"/>
          <p:cNvSpPr/>
          <p:nvPr/>
        </p:nvSpPr>
        <p:spPr>
          <a:xfrm>
            <a:off x="5157216" y="4224528"/>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DataOps</a:t>
            </a:r>
            <a:endParaRPr lang="en-US" sz="1000" dirty="0"/>
          </a:p>
        </p:txBody>
      </p:sp>
      <p:pic>
        <p:nvPicPr>
          <p:cNvPr id="84" name="Ikon DataOps 87" descr="preencoded.png">    </p:cNvPr>
          <p:cNvPicPr>
            <a:picLocks noChangeAspect="1"/>
          </p:cNvPicPr>
          <p:nvPr/>
        </p:nvPicPr>
        <p:blipFill>
          <a:blip r:embed="rId24"/>
          <a:stretch>
            <a:fillRect/>
          </a:stretch>
        </p:blipFill>
        <p:spPr>
          <a:xfrm>
            <a:off x="5239512" y="4265676"/>
            <a:ext cx="219456" cy="219456"/>
          </a:xfrm>
          <a:prstGeom prst="rect">
            <a:avLst/>
          </a:prstGeom>
        </p:spPr>
      </p:pic>
      <p:sp>
        <p:nvSpPr>
          <p:cNvPr id="85" name="Kort 88"/>
          <p:cNvSpPr/>
          <p:nvPr/>
        </p:nvSpPr>
        <p:spPr>
          <a:xfrm>
            <a:off x="6473952" y="4224528"/>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Infrastructure</a:t>
            </a:r>
            <a:endParaRPr lang="en-US" sz="1000" dirty="0"/>
          </a:p>
        </p:txBody>
      </p:sp>
      <p:pic>
        <p:nvPicPr>
          <p:cNvPr id="86" name="Ikon Infrastructure 89" descr="preencoded.png">    </p:cNvPr>
          <p:cNvPicPr>
            <a:picLocks noChangeAspect="1"/>
          </p:cNvPicPr>
          <p:nvPr/>
        </p:nvPicPr>
        <p:blipFill>
          <a:blip r:embed="rId25"/>
          <a:stretch>
            <a:fillRect/>
          </a:stretch>
        </p:blipFill>
        <p:spPr>
          <a:xfrm>
            <a:off x="6556248" y="4265676"/>
            <a:ext cx="219456" cy="219456"/>
          </a:xfrm>
          <a:prstGeom prst="rect">
            <a:avLst/>
          </a:prstGeom>
        </p:spPr>
      </p:pic>
      <p:sp>
        <p:nvSpPr>
          <p:cNvPr id="87" name="Kort 90"/>
          <p:cNvSpPr/>
          <p:nvPr/>
        </p:nvSpPr>
        <p:spPr>
          <a:xfrm>
            <a:off x="3840480" y="4572000"/>
            <a:ext cx="1911096"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Monitoring &amp; scheduling</a:t>
            </a:r>
            <a:endParaRPr lang="en-US" sz="1000" dirty="0"/>
          </a:p>
        </p:txBody>
      </p:sp>
      <p:pic>
        <p:nvPicPr>
          <p:cNvPr id="88" name="Ikon Monitoring &amp; scheduling 91" descr="preencoded.png">    </p:cNvPr>
          <p:cNvPicPr>
            <a:picLocks noChangeAspect="1"/>
          </p:cNvPicPr>
          <p:nvPr/>
        </p:nvPicPr>
        <p:blipFill>
          <a:blip r:embed="rId26"/>
          <a:stretch>
            <a:fillRect/>
          </a:stretch>
        </p:blipFill>
        <p:spPr>
          <a:xfrm>
            <a:off x="3922776" y="4613148"/>
            <a:ext cx="219456" cy="219456"/>
          </a:xfrm>
          <a:prstGeom prst="rect">
            <a:avLst/>
          </a:prstGeom>
        </p:spPr>
      </p:pic>
      <p:sp>
        <p:nvSpPr>
          <p:cNvPr id="89" name="Kort 92"/>
          <p:cNvSpPr/>
          <p:nvPr/>
        </p:nvSpPr>
        <p:spPr>
          <a:xfrm>
            <a:off x="5815584" y="4572000"/>
            <a:ext cx="1911096"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Environments &amp; geo</a:t>
            </a:r>
            <a:endParaRPr lang="en-US" sz="1000" dirty="0"/>
          </a:p>
        </p:txBody>
      </p:sp>
      <p:pic>
        <p:nvPicPr>
          <p:cNvPr id="90" name="Ikon Environments &amp; geo 93" descr="preencoded.png">    </p:cNvPr>
          <p:cNvPicPr>
            <a:picLocks noChangeAspect="1"/>
          </p:cNvPicPr>
          <p:nvPr/>
        </p:nvPicPr>
        <p:blipFill>
          <a:blip r:embed="rId27"/>
          <a:stretch>
            <a:fillRect/>
          </a:stretch>
        </p:blipFill>
        <p:spPr>
          <a:xfrm>
            <a:off x="5897880" y="4613148"/>
            <a:ext cx="219456" cy="219456"/>
          </a:xfrm>
          <a:prstGeom prst="rect">
            <a:avLst/>
          </a:prstGeom>
        </p:spPr>
      </p:pic>
      <p:sp>
        <p:nvSpPr>
          <p:cNvPr id="91" name="Gruppe SECURITY &amp; PRIVACY"/>
          <p:cNvSpPr/>
          <p:nvPr/>
        </p:nvSpPr>
        <p:spPr>
          <a:xfrm>
            <a:off x="3799332" y="5010912"/>
            <a:ext cx="3968496" cy="950976"/>
          </a:xfrm>
          <a:prstGeom prst="roundRect">
            <a:avLst>
              <a:gd name="adj" fmla="val 8654"/>
            </a:avLst>
          </a:prstGeom>
          <a:solidFill>
            <a:schemeClr val="accent2">
              <a:alpha val="12000"/>
            </a:schemeClr>
          </a:solidFill>
          <a:ln/>
        </p:spPr>
      </p:sp>
      <p:sp>
        <p:nvSpPr>
          <p:cNvPr id="92" name="Etiket SECURITY &amp;amp; PRIVACY 94"/>
          <p:cNvSpPr txBox="1"/>
          <p:nvPr/>
        </p:nvSpPr>
        <p:spPr>
          <a:xfrm>
            <a:off x="3840480" y="5029200"/>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SECURITY &amp; PRIVACY</a:t>
            </a:r>
            <a:endParaRPr lang="en-US" sz="1000" dirty="0"/>
          </a:p>
        </p:txBody>
      </p:sp>
      <p:sp>
        <p:nvSpPr>
          <p:cNvPr id="93" name="Kort 95"/>
          <p:cNvSpPr/>
          <p:nvPr/>
        </p:nvSpPr>
        <p:spPr>
          <a:xfrm>
            <a:off x="3840480" y="5257800"/>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Access mgmt</a:t>
            </a:r>
            <a:endParaRPr lang="en-US" sz="1000" dirty="0"/>
          </a:p>
        </p:txBody>
      </p:sp>
      <p:pic>
        <p:nvPicPr>
          <p:cNvPr id="94" name="Ikon Access mgmt 96" descr="preencoded.png">    </p:cNvPr>
          <p:cNvPicPr>
            <a:picLocks noChangeAspect="1"/>
          </p:cNvPicPr>
          <p:nvPr/>
        </p:nvPicPr>
        <p:blipFill>
          <a:blip r:embed="rId28"/>
          <a:stretch>
            <a:fillRect/>
          </a:stretch>
        </p:blipFill>
        <p:spPr>
          <a:xfrm>
            <a:off x="3922776" y="5298948"/>
            <a:ext cx="219456" cy="219456"/>
          </a:xfrm>
          <a:prstGeom prst="rect">
            <a:avLst/>
          </a:prstGeom>
        </p:spPr>
      </p:pic>
      <p:sp>
        <p:nvSpPr>
          <p:cNvPr id="95" name="Kort 97"/>
          <p:cNvSpPr/>
          <p:nvPr/>
        </p:nvSpPr>
        <p:spPr>
          <a:xfrm>
            <a:off x="5157216" y="5257800"/>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Encryption</a:t>
            </a:r>
            <a:endParaRPr lang="en-US" sz="1000" dirty="0"/>
          </a:p>
        </p:txBody>
      </p:sp>
      <p:pic>
        <p:nvPicPr>
          <p:cNvPr id="96" name="Ikon Encryption 98" descr="preencoded.png">    </p:cNvPr>
          <p:cNvPicPr>
            <a:picLocks noChangeAspect="1"/>
          </p:cNvPicPr>
          <p:nvPr/>
        </p:nvPicPr>
        <p:blipFill>
          <a:blip r:embed="rId29"/>
          <a:stretch>
            <a:fillRect/>
          </a:stretch>
        </p:blipFill>
        <p:spPr>
          <a:xfrm>
            <a:off x="5239512" y="5298948"/>
            <a:ext cx="219456" cy="219456"/>
          </a:xfrm>
          <a:prstGeom prst="rect">
            <a:avLst/>
          </a:prstGeom>
        </p:spPr>
      </p:pic>
      <p:sp>
        <p:nvSpPr>
          <p:cNvPr id="97" name="Kort 99"/>
          <p:cNvSpPr/>
          <p:nvPr/>
        </p:nvSpPr>
        <p:spPr>
          <a:xfrm>
            <a:off x="6473952" y="5257800"/>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Classification</a:t>
            </a:r>
            <a:endParaRPr lang="en-US" sz="1000" dirty="0"/>
          </a:p>
        </p:txBody>
      </p:sp>
      <p:pic>
        <p:nvPicPr>
          <p:cNvPr id="98" name="Ikon Classification 100" descr="preencoded.png">    </p:cNvPr>
          <p:cNvPicPr>
            <a:picLocks noChangeAspect="1"/>
          </p:cNvPicPr>
          <p:nvPr/>
        </p:nvPicPr>
        <p:blipFill>
          <a:blip r:embed="rId30"/>
          <a:stretch>
            <a:fillRect/>
          </a:stretch>
        </p:blipFill>
        <p:spPr>
          <a:xfrm>
            <a:off x="6556248" y="5298948"/>
            <a:ext cx="219456" cy="219456"/>
          </a:xfrm>
          <a:prstGeom prst="rect">
            <a:avLst/>
          </a:prstGeom>
        </p:spPr>
      </p:pic>
      <p:sp>
        <p:nvSpPr>
          <p:cNvPr id="99" name="Kort 101"/>
          <p:cNvSpPr/>
          <p:nvPr/>
        </p:nvSpPr>
        <p:spPr>
          <a:xfrm>
            <a:off x="3840480" y="5605272"/>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PII masking</a:t>
            </a:r>
            <a:endParaRPr lang="en-US" sz="1000" dirty="0"/>
          </a:p>
        </p:txBody>
      </p:sp>
      <p:pic>
        <p:nvPicPr>
          <p:cNvPr id="100" name="Ikon PII masking 102" descr="preencoded.png">    </p:cNvPr>
          <p:cNvPicPr>
            <a:picLocks noChangeAspect="1"/>
          </p:cNvPicPr>
          <p:nvPr/>
        </p:nvPicPr>
        <p:blipFill>
          <a:blip r:embed="rId31"/>
          <a:stretch>
            <a:fillRect/>
          </a:stretch>
        </p:blipFill>
        <p:spPr>
          <a:xfrm>
            <a:off x="3922776" y="5646420"/>
            <a:ext cx="219456" cy="219456"/>
          </a:xfrm>
          <a:prstGeom prst="rect">
            <a:avLst/>
          </a:prstGeom>
        </p:spPr>
      </p:pic>
      <p:sp>
        <p:nvSpPr>
          <p:cNvPr id="101" name="Kort 103"/>
          <p:cNvSpPr/>
          <p:nvPr/>
        </p:nvSpPr>
        <p:spPr>
          <a:xfrm>
            <a:off x="5157216" y="5605272"/>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Retention</a:t>
            </a:r>
            <a:endParaRPr lang="en-US" sz="1000" dirty="0"/>
          </a:p>
        </p:txBody>
      </p:sp>
      <p:pic>
        <p:nvPicPr>
          <p:cNvPr id="102" name="Ikon Retention 104" descr="preencoded.png">    </p:cNvPr>
          <p:cNvPicPr>
            <a:picLocks noChangeAspect="1"/>
          </p:cNvPicPr>
          <p:nvPr/>
        </p:nvPicPr>
        <p:blipFill>
          <a:blip r:embed="rId32"/>
          <a:stretch>
            <a:fillRect/>
          </a:stretch>
        </p:blipFill>
        <p:spPr>
          <a:xfrm>
            <a:off x="5239512" y="5646420"/>
            <a:ext cx="219456" cy="219456"/>
          </a:xfrm>
          <a:prstGeom prst="rect">
            <a:avLst/>
          </a:prstGeom>
        </p:spPr>
      </p:pic>
      <p:sp>
        <p:nvSpPr>
          <p:cNvPr id="103" name="Kort 105"/>
          <p:cNvSpPr/>
          <p:nvPr/>
        </p:nvSpPr>
        <p:spPr>
          <a:xfrm>
            <a:off x="6473952" y="5605272"/>
            <a:ext cx="1252728" cy="301752"/>
          </a:xfrm>
          <a:prstGeom prst="roundRect">
            <a:avLst>
              <a:gd name="adj" fmla="val 2424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Audit log</a:t>
            </a:r>
            <a:endParaRPr lang="en-US" sz="1000" dirty="0"/>
          </a:p>
        </p:txBody>
      </p:sp>
      <p:pic>
        <p:nvPicPr>
          <p:cNvPr id="104" name="Ikon Audit log 106" descr="preencoded.png">    </p:cNvPr>
          <p:cNvPicPr>
            <a:picLocks noChangeAspect="1"/>
          </p:cNvPicPr>
          <p:nvPr/>
        </p:nvPicPr>
        <p:blipFill>
          <a:blip r:embed="rId33"/>
          <a:stretch>
            <a:fillRect/>
          </a:stretch>
        </p:blipFill>
        <p:spPr>
          <a:xfrm>
            <a:off x="6556248" y="5646420"/>
            <a:ext cx="219456" cy="219456"/>
          </a:xfrm>
          <a:prstGeom prst="rect">
            <a:avLst/>
          </a:prstGeom>
        </p:spPr>
      </p:pic>
      <p:sp>
        <p:nvSpPr>
          <p:cNvPr id="105" name="Gruppe EXPOSE &amp; PROVISION"/>
          <p:cNvSpPr/>
          <p:nvPr/>
        </p:nvSpPr>
        <p:spPr>
          <a:xfrm>
            <a:off x="7914132" y="1280160"/>
            <a:ext cx="1499616" cy="2615184"/>
          </a:xfrm>
          <a:prstGeom prst="roundRect">
            <a:avLst>
              <a:gd name="adj" fmla="val 5488"/>
            </a:avLst>
          </a:prstGeom>
          <a:solidFill>
            <a:schemeClr val="accent1">
              <a:alpha val="10000"/>
            </a:schemeClr>
          </a:solidFill>
          <a:ln/>
        </p:spPr>
      </p:sp>
      <p:sp>
        <p:nvSpPr>
          <p:cNvPr id="106" name="Etiket EXPOSE &amp;amp; PROVISION 107"/>
          <p:cNvSpPr txBox="1"/>
          <p:nvPr/>
        </p:nvSpPr>
        <p:spPr>
          <a:xfrm>
            <a:off x="7955280" y="129844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EXPOSE &amp; PROVISION</a:t>
            </a:r>
            <a:endParaRPr lang="en-US" sz="1000" dirty="0"/>
          </a:p>
        </p:txBody>
      </p:sp>
      <p:sp>
        <p:nvSpPr>
          <p:cNvPr id="107" name="Kort 108"/>
          <p:cNvSpPr/>
          <p:nvPr/>
        </p:nvSpPr>
        <p:spPr>
          <a:xfrm>
            <a:off x="7955280" y="1527048"/>
            <a:ext cx="141732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Semantic layer</a:t>
            </a:r>
            <a:endParaRPr lang="en-US" sz="1000" dirty="0"/>
          </a:p>
        </p:txBody>
      </p:sp>
      <p:pic>
        <p:nvPicPr>
          <p:cNvPr id="108" name="Ikon Semantic layer 109" descr="preencoded.png">    </p:cNvPr>
          <p:cNvPicPr>
            <a:picLocks noChangeAspect="1"/>
          </p:cNvPicPr>
          <p:nvPr/>
        </p:nvPicPr>
        <p:blipFill>
          <a:blip r:embed="rId34"/>
          <a:stretch>
            <a:fillRect/>
          </a:stretch>
        </p:blipFill>
        <p:spPr>
          <a:xfrm>
            <a:off x="8037576" y="1581912"/>
            <a:ext cx="219456" cy="219456"/>
          </a:xfrm>
          <a:prstGeom prst="rect">
            <a:avLst/>
          </a:prstGeom>
        </p:spPr>
      </p:pic>
      <p:sp>
        <p:nvSpPr>
          <p:cNvPr id="109" name="Kort 110"/>
          <p:cNvSpPr/>
          <p:nvPr/>
        </p:nvSpPr>
        <p:spPr>
          <a:xfrm>
            <a:off x="7955280" y="1920240"/>
            <a:ext cx="141732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products</a:t>
            </a:r>
            <a:endParaRPr lang="en-US" sz="1000" dirty="0"/>
          </a:p>
        </p:txBody>
      </p:sp>
      <p:pic>
        <p:nvPicPr>
          <p:cNvPr id="110" name="Ikon Data products 111" descr="preencoded.png">    </p:cNvPr>
          <p:cNvPicPr>
            <a:picLocks noChangeAspect="1"/>
          </p:cNvPicPr>
          <p:nvPr/>
        </p:nvPicPr>
        <p:blipFill>
          <a:blip r:embed="rId35"/>
          <a:stretch>
            <a:fillRect/>
          </a:stretch>
        </p:blipFill>
        <p:spPr>
          <a:xfrm>
            <a:off x="8037576" y="1975104"/>
            <a:ext cx="219456" cy="219456"/>
          </a:xfrm>
          <a:prstGeom prst="rect">
            <a:avLst/>
          </a:prstGeom>
        </p:spPr>
      </p:pic>
      <p:sp>
        <p:nvSpPr>
          <p:cNvPr id="111" name="Kort 112"/>
          <p:cNvSpPr/>
          <p:nvPr/>
        </p:nvSpPr>
        <p:spPr>
          <a:xfrm>
            <a:off x="7955280" y="2313432"/>
            <a:ext cx="141732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API</a:t>
            </a:r>
            <a:endParaRPr lang="en-US" sz="1000" dirty="0"/>
          </a:p>
        </p:txBody>
      </p:sp>
      <p:pic>
        <p:nvPicPr>
          <p:cNvPr id="112" name="Ikon API 113" descr="preencoded.png">    </p:cNvPr>
          <p:cNvPicPr>
            <a:picLocks noChangeAspect="1"/>
          </p:cNvPicPr>
          <p:nvPr/>
        </p:nvPicPr>
        <p:blipFill>
          <a:blip r:embed="rId36"/>
          <a:stretch>
            <a:fillRect/>
          </a:stretch>
        </p:blipFill>
        <p:spPr>
          <a:xfrm>
            <a:off x="8037576" y="2368296"/>
            <a:ext cx="219456" cy="219456"/>
          </a:xfrm>
          <a:prstGeom prst="rect">
            <a:avLst/>
          </a:prstGeom>
        </p:spPr>
      </p:pic>
      <p:sp>
        <p:nvSpPr>
          <p:cNvPr id="113" name="Kort 114"/>
          <p:cNvSpPr/>
          <p:nvPr/>
        </p:nvSpPr>
        <p:spPr>
          <a:xfrm>
            <a:off x="7955280" y="2706624"/>
            <a:ext cx="141732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Export</a:t>
            </a:r>
            <a:endParaRPr lang="en-US" sz="1000" dirty="0"/>
          </a:p>
        </p:txBody>
      </p:sp>
      <p:pic>
        <p:nvPicPr>
          <p:cNvPr id="114" name="Ikon Export 115" descr="preencoded.png">    </p:cNvPr>
          <p:cNvPicPr>
            <a:picLocks noChangeAspect="1"/>
          </p:cNvPicPr>
          <p:nvPr/>
        </p:nvPicPr>
        <p:blipFill>
          <a:blip r:embed="rId37"/>
          <a:stretch>
            <a:fillRect/>
          </a:stretch>
        </p:blipFill>
        <p:spPr>
          <a:xfrm>
            <a:off x="8037576" y="2761488"/>
            <a:ext cx="219456" cy="219456"/>
          </a:xfrm>
          <a:prstGeom prst="rect">
            <a:avLst/>
          </a:prstGeom>
        </p:spPr>
      </p:pic>
      <p:sp>
        <p:nvSpPr>
          <p:cNvPr id="115" name="Kort 116"/>
          <p:cNvSpPr/>
          <p:nvPr/>
        </p:nvSpPr>
        <p:spPr>
          <a:xfrm>
            <a:off x="7955280" y="3099816"/>
            <a:ext cx="141732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Query</a:t>
            </a:r>
            <a:endParaRPr lang="en-US" sz="1000" dirty="0"/>
          </a:p>
        </p:txBody>
      </p:sp>
      <p:pic>
        <p:nvPicPr>
          <p:cNvPr id="116" name="Ikon Query 117" descr="preencoded.png">    </p:cNvPr>
          <p:cNvPicPr>
            <a:picLocks noChangeAspect="1"/>
          </p:cNvPicPr>
          <p:nvPr/>
        </p:nvPicPr>
        <p:blipFill>
          <a:blip r:embed="rId38"/>
          <a:stretch>
            <a:fillRect/>
          </a:stretch>
        </p:blipFill>
        <p:spPr>
          <a:xfrm>
            <a:off x="8037576" y="3154680"/>
            <a:ext cx="219456" cy="219456"/>
          </a:xfrm>
          <a:prstGeom prst="rect">
            <a:avLst/>
          </a:prstGeom>
        </p:spPr>
      </p:pic>
      <p:sp>
        <p:nvSpPr>
          <p:cNvPr id="117" name="Kort 118"/>
          <p:cNvSpPr/>
          <p:nvPr/>
        </p:nvSpPr>
        <p:spPr>
          <a:xfrm>
            <a:off x="7955280" y="3493008"/>
            <a:ext cx="141732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Connector</a:t>
            </a:r>
            <a:endParaRPr lang="en-US" sz="1000" dirty="0"/>
          </a:p>
        </p:txBody>
      </p:sp>
      <p:pic>
        <p:nvPicPr>
          <p:cNvPr id="118" name="Ikon Connector 119" descr="preencoded.png">    </p:cNvPr>
          <p:cNvPicPr>
            <a:picLocks noChangeAspect="1"/>
          </p:cNvPicPr>
          <p:nvPr/>
        </p:nvPicPr>
        <p:blipFill>
          <a:blip r:embed="rId39"/>
          <a:stretch>
            <a:fillRect/>
          </a:stretch>
        </p:blipFill>
        <p:spPr>
          <a:xfrm>
            <a:off x="8037576" y="3547872"/>
            <a:ext cx="219456" cy="219456"/>
          </a:xfrm>
          <a:prstGeom prst="rect">
            <a:avLst/>
          </a:prstGeom>
        </p:spPr>
      </p:pic>
      <p:sp>
        <p:nvSpPr>
          <p:cNvPr id="119" name="Gruppe MANAGEMENT"/>
          <p:cNvSpPr/>
          <p:nvPr/>
        </p:nvSpPr>
        <p:spPr>
          <a:xfrm>
            <a:off x="7914132" y="3977640"/>
            <a:ext cx="1499616" cy="1984248"/>
          </a:xfrm>
          <a:prstGeom prst="roundRect">
            <a:avLst>
              <a:gd name="adj" fmla="val 5488"/>
            </a:avLst>
          </a:prstGeom>
          <a:solidFill>
            <a:srgbClr val="2A8C8C">
              <a:alpha val="15000"/>
            </a:srgbClr>
          </a:solidFill>
          <a:ln/>
        </p:spPr>
      </p:sp>
      <p:sp>
        <p:nvSpPr>
          <p:cNvPr id="120" name="Etiket MANAGEMENT 120"/>
          <p:cNvSpPr txBox="1"/>
          <p:nvPr/>
        </p:nvSpPr>
        <p:spPr>
          <a:xfrm>
            <a:off x="7955280" y="399592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MANAGEMENT</a:t>
            </a:r>
            <a:endParaRPr lang="en-US" sz="1000" dirty="0"/>
          </a:p>
        </p:txBody>
      </p:sp>
      <p:sp>
        <p:nvSpPr>
          <p:cNvPr id="121" name="Kort 121"/>
          <p:cNvSpPr/>
          <p:nvPr/>
        </p:nvSpPr>
        <p:spPr>
          <a:xfrm>
            <a:off x="7955280" y="4224528"/>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catalog</a:t>
            </a:r>
            <a:endParaRPr lang="en-US" sz="1000" dirty="0"/>
          </a:p>
        </p:txBody>
      </p:sp>
      <p:pic>
        <p:nvPicPr>
          <p:cNvPr id="122" name="Ikon Data catalog 122" descr="preencoded.png">    </p:cNvPr>
          <p:cNvPicPr>
            <a:picLocks noChangeAspect="1"/>
          </p:cNvPicPr>
          <p:nvPr/>
        </p:nvPicPr>
        <p:blipFill>
          <a:blip r:embed="rId40"/>
          <a:stretch>
            <a:fillRect/>
          </a:stretch>
        </p:blipFill>
        <p:spPr>
          <a:xfrm>
            <a:off x="8037576" y="4261104"/>
            <a:ext cx="219456" cy="219456"/>
          </a:xfrm>
          <a:prstGeom prst="rect">
            <a:avLst/>
          </a:prstGeom>
        </p:spPr>
      </p:pic>
      <p:sp>
        <p:nvSpPr>
          <p:cNvPr id="123" name="Kort 123"/>
          <p:cNvSpPr/>
          <p:nvPr/>
        </p:nvSpPr>
        <p:spPr>
          <a:xfrm>
            <a:off x="7955280" y="4572000"/>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lineage</a:t>
            </a:r>
            <a:endParaRPr lang="en-US" sz="1000" dirty="0"/>
          </a:p>
        </p:txBody>
      </p:sp>
      <p:pic>
        <p:nvPicPr>
          <p:cNvPr id="124" name="Ikon Data lineage 124" descr="preencoded.png">    </p:cNvPr>
          <p:cNvPicPr>
            <a:picLocks noChangeAspect="1"/>
          </p:cNvPicPr>
          <p:nvPr/>
        </p:nvPicPr>
        <p:blipFill>
          <a:blip r:embed="rId41"/>
          <a:stretch>
            <a:fillRect/>
          </a:stretch>
        </p:blipFill>
        <p:spPr>
          <a:xfrm>
            <a:off x="8037576" y="4608576"/>
            <a:ext cx="219456" cy="219456"/>
          </a:xfrm>
          <a:prstGeom prst="rect">
            <a:avLst/>
          </a:prstGeom>
        </p:spPr>
      </p:pic>
      <p:sp>
        <p:nvSpPr>
          <p:cNvPr id="125" name="Kort 125"/>
          <p:cNvSpPr/>
          <p:nvPr/>
        </p:nvSpPr>
        <p:spPr>
          <a:xfrm>
            <a:off x="7955280" y="4919472"/>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quality</a:t>
            </a:r>
            <a:endParaRPr lang="en-US" sz="1000" dirty="0"/>
          </a:p>
        </p:txBody>
      </p:sp>
      <p:pic>
        <p:nvPicPr>
          <p:cNvPr id="126" name="Ikon Data quality 126" descr="preencoded.png">    </p:cNvPr>
          <p:cNvPicPr>
            <a:picLocks noChangeAspect="1"/>
          </p:cNvPicPr>
          <p:nvPr/>
        </p:nvPicPr>
        <p:blipFill>
          <a:blip r:embed="rId42"/>
          <a:stretch>
            <a:fillRect/>
          </a:stretch>
        </p:blipFill>
        <p:spPr>
          <a:xfrm>
            <a:off x="8037576" y="4956048"/>
            <a:ext cx="219456" cy="219456"/>
          </a:xfrm>
          <a:prstGeom prst="rect">
            <a:avLst/>
          </a:prstGeom>
        </p:spPr>
      </p:pic>
      <p:sp>
        <p:nvSpPr>
          <p:cNvPr id="127" name="Kort 127"/>
          <p:cNvSpPr/>
          <p:nvPr/>
        </p:nvSpPr>
        <p:spPr>
          <a:xfrm>
            <a:off x="7955280" y="5266944"/>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Master data</a:t>
            </a:r>
            <a:endParaRPr lang="en-US" sz="1000" dirty="0"/>
          </a:p>
        </p:txBody>
      </p:sp>
      <p:pic>
        <p:nvPicPr>
          <p:cNvPr id="128" name="Ikon Master data 128" descr="preencoded.png">    </p:cNvPr>
          <p:cNvPicPr>
            <a:picLocks noChangeAspect="1"/>
          </p:cNvPicPr>
          <p:nvPr/>
        </p:nvPicPr>
        <p:blipFill>
          <a:blip r:embed="rId43"/>
          <a:stretch>
            <a:fillRect/>
          </a:stretch>
        </p:blipFill>
        <p:spPr>
          <a:xfrm>
            <a:off x="8037576" y="5303520"/>
            <a:ext cx="219456" cy="219456"/>
          </a:xfrm>
          <a:prstGeom prst="rect">
            <a:avLst/>
          </a:prstGeom>
        </p:spPr>
      </p:pic>
      <p:sp>
        <p:nvSpPr>
          <p:cNvPr id="129" name="Kort 129"/>
          <p:cNvSpPr/>
          <p:nvPr/>
        </p:nvSpPr>
        <p:spPr>
          <a:xfrm>
            <a:off x="7955280" y="5614416"/>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Search</a:t>
            </a:r>
            <a:endParaRPr lang="en-US" sz="1000" dirty="0"/>
          </a:p>
        </p:txBody>
      </p:sp>
      <p:pic>
        <p:nvPicPr>
          <p:cNvPr id="130" name="Ikon Search 130" descr="preencoded.png">    </p:cNvPr>
          <p:cNvPicPr>
            <a:picLocks noChangeAspect="1"/>
          </p:cNvPicPr>
          <p:nvPr/>
        </p:nvPicPr>
        <p:blipFill>
          <a:blip r:embed="rId44"/>
          <a:stretch>
            <a:fillRect/>
          </a:stretch>
        </p:blipFill>
        <p:spPr>
          <a:xfrm>
            <a:off x="8037576" y="5650992"/>
            <a:ext cx="219456" cy="219456"/>
          </a:xfrm>
          <a:prstGeom prst="rect">
            <a:avLst/>
          </a:prstGeom>
        </p:spPr>
      </p:pic>
      <p:sp>
        <p:nvSpPr>
          <p:cNvPr id="131" name="Gruppe BI &amp; ANALYTICS"/>
          <p:cNvSpPr/>
          <p:nvPr/>
        </p:nvSpPr>
        <p:spPr>
          <a:xfrm>
            <a:off x="9560052" y="1280160"/>
            <a:ext cx="2304288" cy="1289304"/>
          </a:xfrm>
          <a:prstGeom prst="roundRect">
            <a:avLst>
              <a:gd name="adj" fmla="val 6383"/>
            </a:avLst>
          </a:prstGeom>
          <a:solidFill>
            <a:schemeClr val="accent4">
              <a:alpha val="15000"/>
            </a:schemeClr>
          </a:solidFill>
          <a:ln/>
        </p:spPr>
      </p:sp>
      <p:sp>
        <p:nvSpPr>
          <p:cNvPr id="132" name="Etiket BI &amp;amp; ANALYTICS 131"/>
          <p:cNvSpPr txBox="1"/>
          <p:nvPr/>
        </p:nvSpPr>
        <p:spPr>
          <a:xfrm>
            <a:off x="9601200" y="1298448"/>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BI &amp; ANALYTICS</a:t>
            </a:r>
            <a:endParaRPr lang="en-US" sz="1000" dirty="0"/>
          </a:p>
        </p:txBody>
      </p:sp>
      <p:sp>
        <p:nvSpPr>
          <p:cNvPr id="133" name="Kort 132"/>
          <p:cNvSpPr/>
          <p:nvPr/>
        </p:nvSpPr>
        <p:spPr>
          <a:xfrm>
            <a:off x="9601200" y="1527048"/>
            <a:ext cx="2221992"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warehouse</a:t>
            </a:r>
            <a:endParaRPr lang="en-US" sz="1000" dirty="0"/>
          </a:p>
        </p:txBody>
      </p:sp>
      <p:pic>
        <p:nvPicPr>
          <p:cNvPr id="134" name="Ikon Data warehouse 133" descr="preencoded.png">    </p:cNvPr>
          <p:cNvPicPr>
            <a:picLocks noChangeAspect="1"/>
          </p:cNvPicPr>
          <p:nvPr/>
        </p:nvPicPr>
        <p:blipFill>
          <a:blip r:embed="rId45"/>
          <a:stretch>
            <a:fillRect/>
          </a:stretch>
        </p:blipFill>
        <p:spPr>
          <a:xfrm>
            <a:off x="9683496" y="1563624"/>
            <a:ext cx="219456" cy="219456"/>
          </a:xfrm>
          <a:prstGeom prst="rect">
            <a:avLst/>
          </a:prstGeom>
        </p:spPr>
      </p:pic>
      <p:sp>
        <p:nvSpPr>
          <p:cNvPr id="135" name="Kort 134"/>
          <p:cNvSpPr/>
          <p:nvPr/>
        </p:nvSpPr>
        <p:spPr>
          <a:xfrm>
            <a:off x="9601200" y="1874520"/>
            <a:ext cx="2221992"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Dashboard</a:t>
            </a:r>
            <a:endParaRPr lang="en-US" sz="1000" dirty="0"/>
          </a:p>
        </p:txBody>
      </p:sp>
      <p:pic>
        <p:nvPicPr>
          <p:cNvPr id="136" name="Ikon Dashboard 135" descr="preencoded.png">    </p:cNvPr>
          <p:cNvPicPr>
            <a:picLocks noChangeAspect="1"/>
          </p:cNvPicPr>
          <p:nvPr/>
        </p:nvPicPr>
        <p:blipFill>
          <a:blip r:embed="rId46"/>
          <a:stretch>
            <a:fillRect/>
          </a:stretch>
        </p:blipFill>
        <p:spPr>
          <a:xfrm>
            <a:off x="9683496" y="1911096"/>
            <a:ext cx="219456" cy="219456"/>
          </a:xfrm>
          <a:prstGeom prst="rect">
            <a:avLst/>
          </a:prstGeom>
        </p:spPr>
      </p:pic>
      <p:sp>
        <p:nvSpPr>
          <p:cNvPr id="137" name="Kort 136"/>
          <p:cNvSpPr/>
          <p:nvPr/>
        </p:nvSpPr>
        <p:spPr>
          <a:xfrm>
            <a:off x="9601200" y="2221992"/>
            <a:ext cx="2221992"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Reports</a:t>
            </a:r>
            <a:endParaRPr lang="en-US" sz="1000" dirty="0"/>
          </a:p>
        </p:txBody>
      </p:sp>
      <p:pic>
        <p:nvPicPr>
          <p:cNvPr id="138" name="Ikon Reports 137" descr="preencoded.png">    </p:cNvPr>
          <p:cNvPicPr>
            <a:picLocks noChangeAspect="1"/>
          </p:cNvPicPr>
          <p:nvPr/>
        </p:nvPicPr>
        <p:blipFill>
          <a:blip r:embed="rId47"/>
          <a:stretch>
            <a:fillRect/>
          </a:stretch>
        </p:blipFill>
        <p:spPr>
          <a:xfrm>
            <a:off x="9683496" y="2258568"/>
            <a:ext cx="219456" cy="219456"/>
          </a:xfrm>
          <a:prstGeom prst="rect">
            <a:avLst/>
          </a:prstGeom>
        </p:spPr>
      </p:pic>
      <p:sp>
        <p:nvSpPr>
          <p:cNvPr id="139" name="Gruppe ADV. ANALYTICS, AI &amp; ML"/>
          <p:cNvSpPr/>
          <p:nvPr/>
        </p:nvSpPr>
        <p:spPr>
          <a:xfrm>
            <a:off x="9560052" y="2651760"/>
            <a:ext cx="2304288" cy="2057400"/>
          </a:xfrm>
          <a:prstGeom prst="roundRect">
            <a:avLst>
              <a:gd name="adj" fmla="val 4000"/>
            </a:avLst>
          </a:prstGeom>
          <a:solidFill>
            <a:schemeClr val="accent4">
              <a:alpha val="15000"/>
            </a:schemeClr>
          </a:solidFill>
          <a:ln/>
        </p:spPr>
      </p:sp>
      <p:sp>
        <p:nvSpPr>
          <p:cNvPr id="140" name="Etiket ADV. ANALYTICS, AI &amp;amp; ML 138"/>
          <p:cNvSpPr txBox="1"/>
          <p:nvPr/>
        </p:nvSpPr>
        <p:spPr>
          <a:xfrm>
            <a:off x="9601200" y="2670048"/>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ADV. ANALYTICS, AI &amp; ML</a:t>
            </a:r>
            <a:endParaRPr lang="en-US" sz="1000" dirty="0"/>
          </a:p>
        </p:txBody>
      </p:sp>
      <p:sp>
        <p:nvSpPr>
          <p:cNvPr id="141" name="Kort 139"/>
          <p:cNvSpPr/>
          <p:nvPr/>
        </p:nvSpPr>
        <p:spPr>
          <a:xfrm>
            <a:off x="9601200" y="289864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Models</a:t>
            </a:r>
            <a:endParaRPr lang="en-US" sz="900" dirty="0"/>
          </a:p>
        </p:txBody>
      </p:sp>
      <p:pic>
        <p:nvPicPr>
          <p:cNvPr id="142" name="Ikon Models 140" descr="preencoded.png">    </p:cNvPr>
          <p:cNvPicPr>
            <a:picLocks noChangeAspect="1"/>
          </p:cNvPicPr>
          <p:nvPr/>
        </p:nvPicPr>
        <p:blipFill>
          <a:blip r:embed="rId48"/>
          <a:stretch>
            <a:fillRect/>
          </a:stretch>
        </p:blipFill>
        <p:spPr>
          <a:xfrm>
            <a:off x="9683496" y="2976372"/>
            <a:ext cx="155448" cy="155448"/>
          </a:xfrm>
          <a:prstGeom prst="rect">
            <a:avLst/>
          </a:prstGeom>
        </p:spPr>
      </p:pic>
      <p:sp>
        <p:nvSpPr>
          <p:cNvPr id="143" name="Kort 141"/>
          <p:cNvSpPr/>
          <p:nvPr/>
        </p:nvSpPr>
        <p:spPr>
          <a:xfrm>
            <a:off x="10744200" y="289864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MLOps</a:t>
            </a:r>
            <a:endParaRPr lang="en-US" sz="900" dirty="0"/>
          </a:p>
        </p:txBody>
      </p:sp>
      <p:pic>
        <p:nvPicPr>
          <p:cNvPr id="144" name="Ikon MLOps 142" descr="preencoded.png">    </p:cNvPr>
          <p:cNvPicPr>
            <a:picLocks noChangeAspect="1"/>
          </p:cNvPicPr>
          <p:nvPr/>
        </p:nvPicPr>
        <p:blipFill>
          <a:blip r:embed="rId49"/>
          <a:stretch>
            <a:fillRect/>
          </a:stretch>
        </p:blipFill>
        <p:spPr>
          <a:xfrm>
            <a:off x="10826496" y="2976372"/>
            <a:ext cx="155448" cy="155448"/>
          </a:xfrm>
          <a:prstGeom prst="rect">
            <a:avLst/>
          </a:prstGeom>
        </p:spPr>
      </p:pic>
      <p:sp>
        <p:nvSpPr>
          <p:cNvPr id="145" name="Kort 143"/>
          <p:cNvSpPr/>
          <p:nvPr/>
        </p:nvSpPr>
        <p:spPr>
          <a:xfrm>
            <a:off x="9601200" y="326440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Feature store</a:t>
            </a:r>
            <a:endParaRPr lang="en-US" sz="900" dirty="0"/>
          </a:p>
        </p:txBody>
      </p:sp>
      <p:pic>
        <p:nvPicPr>
          <p:cNvPr id="146" name="Ikon Feature store 144" descr="preencoded.png">    </p:cNvPr>
          <p:cNvPicPr>
            <a:picLocks noChangeAspect="1"/>
          </p:cNvPicPr>
          <p:nvPr/>
        </p:nvPicPr>
        <p:blipFill>
          <a:blip r:embed="rId50"/>
          <a:stretch>
            <a:fillRect/>
          </a:stretch>
        </p:blipFill>
        <p:spPr>
          <a:xfrm>
            <a:off x="9683496" y="3342132"/>
            <a:ext cx="155448" cy="155448"/>
          </a:xfrm>
          <a:prstGeom prst="rect">
            <a:avLst/>
          </a:prstGeom>
        </p:spPr>
      </p:pic>
      <p:sp>
        <p:nvSpPr>
          <p:cNvPr id="147" name="Kort 145"/>
          <p:cNvSpPr/>
          <p:nvPr/>
        </p:nvSpPr>
        <p:spPr>
          <a:xfrm>
            <a:off x="10744200" y="326440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Model registry</a:t>
            </a:r>
            <a:endParaRPr lang="en-US" sz="900" dirty="0"/>
          </a:p>
        </p:txBody>
      </p:sp>
      <p:pic>
        <p:nvPicPr>
          <p:cNvPr id="148" name="Ikon Model registry 146" descr="preencoded.png">    </p:cNvPr>
          <p:cNvPicPr>
            <a:picLocks noChangeAspect="1"/>
          </p:cNvPicPr>
          <p:nvPr/>
        </p:nvPicPr>
        <p:blipFill>
          <a:blip r:embed="rId51"/>
          <a:stretch>
            <a:fillRect/>
          </a:stretch>
        </p:blipFill>
        <p:spPr>
          <a:xfrm>
            <a:off x="10826496" y="3342132"/>
            <a:ext cx="155448" cy="155448"/>
          </a:xfrm>
          <a:prstGeom prst="rect">
            <a:avLst/>
          </a:prstGeom>
        </p:spPr>
      </p:pic>
      <p:sp>
        <p:nvSpPr>
          <p:cNvPr id="149" name="Kort 147"/>
          <p:cNvSpPr/>
          <p:nvPr/>
        </p:nvSpPr>
        <p:spPr>
          <a:xfrm>
            <a:off x="9601200" y="363016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Vector store</a:t>
            </a:r>
            <a:endParaRPr lang="en-US" sz="900" dirty="0"/>
          </a:p>
        </p:txBody>
      </p:sp>
      <p:pic>
        <p:nvPicPr>
          <p:cNvPr id="150" name="Ikon Vector store 148" descr="preencoded.png">    </p:cNvPr>
          <p:cNvPicPr>
            <a:picLocks noChangeAspect="1"/>
          </p:cNvPicPr>
          <p:nvPr/>
        </p:nvPicPr>
        <p:blipFill>
          <a:blip r:embed="rId52"/>
          <a:stretch>
            <a:fillRect/>
          </a:stretch>
        </p:blipFill>
        <p:spPr>
          <a:xfrm>
            <a:off x="9683496" y="3707892"/>
            <a:ext cx="155448" cy="155448"/>
          </a:xfrm>
          <a:prstGeom prst="rect">
            <a:avLst/>
          </a:prstGeom>
        </p:spPr>
      </p:pic>
      <p:sp>
        <p:nvSpPr>
          <p:cNvPr id="151" name="Kort 149"/>
          <p:cNvSpPr/>
          <p:nvPr/>
        </p:nvSpPr>
        <p:spPr>
          <a:xfrm>
            <a:off x="10744200" y="363016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RAG</a:t>
            </a:r>
            <a:endParaRPr lang="en-US" sz="900" dirty="0"/>
          </a:p>
        </p:txBody>
      </p:sp>
      <p:pic>
        <p:nvPicPr>
          <p:cNvPr id="152" name="Ikon RAG 150" descr="preencoded.png">    </p:cNvPr>
          <p:cNvPicPr>
            <a:picLocks noChangeAspect="1"/>
          </p:cNvPicPr>
          <p:nvPr/>
        </p:nvPicPr>
        <p:blipFill>
          <a:blip r:embed="rId53"/>
          <a:stretch>
            <a:fillRect/>
          </a:stretch>
        </p:blipFill>
        <p:spPr>
          <a:xfrm>
            <a:off x="10826496" y="3707892"/>
            <a:ext cx="155448" cy="155448"/>
          </a:xfrm>
          <a:prstGeom prst="rect">
            <a:avLst/>
          </a:prstGeom>
        </p:spPr>
      </p:pic>
      <p:sp>
        <p:nvSpPr>
          <p:cNvPr id="153" name="Kort 151"/>
          <p:cNvSpPr/>
          <p:nvPr/>
        </p:nvSpPr>
        <p:spPr>
          <a:xfrm>
            <a:off x="9601200" y="399592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LLM gateway</a:t>
            </a:r>
            <a:endParaRPr lang="en-US" sz="900" dirty="0"/>
          </a:p>
        </p:txBody>
      </p:sp>
      <p:pic>
        <p:nvPicPr>
          <p:cNvPr id="154" name="Ikon LLM gateway 152" descr="preencoded.png">    </p:cNvPr>
          <p:cNvPicPr>
            <a:picLocks noChangeAspect="1"/>
          </p:cNvPicPr>
          <p:nvPr/>
        </p:nvPicPr>
        <p:blipFill>
          <a:blip r:embed="rId54"/>
          <a:stretch>
            <a:fillRect/>
          </a:stretch>
        </p:blipFill>
        <p:spPr>
          <a:xfrm>
            <a:off x="9683496" y="4073652"/>
            <a:ext cx="155448" cy="155448"/>
          </a:xfrm>
          <a:prstGeom prst="rect">
            <a:avLst/>
          </a:prstGeom>
        </p:spPr>
      </p:pic>
      <p:sp>
        <p:nvSpPr>
          <p:cNvPr id="155" name="Kort 153"/>
          <p:cNvSpPr/>
          <p:nvPr/>
        </p:nvSpPr>
        <p:spPr>
          <a:xfrm>
            <a:off x="10744200" y="3995928"/>
            <a:ext cx="1078992"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Agents</a:t>
            </a:r>
            <a:endParaRPr lang="en-US" sz="900" dirty="0"/>
          </a:p>
        </p:txBody>
      </p:sp>
      <p:pic>
        <p:nvPicPr>
          <p:cNvPr id="156" name="Ikon Agents 154" descr="preencoded.png">    </p:cNvPr>
          <p:cNvPicPr>
            <a:picLocks noChangeAspect="1"/>
          </p:cNvPicPr>
          <p:nvPr/>
        </p:nvPicPr>
        <p:blipFill>
          <a:blip r:embed="rId55"/>
          <a:stretch>
            <a:fillRect/>
          </a:stretch>
        </p:blipFill>
        <p:spPr>
          <a:xfrm>
            <a:off x="10826496" y="4073652"/>
            <a:ext cx="155448" cy="155448"/>
          </a:xfrm>
          <a:prstGeom prst="rect">
            <a:avLst/>
          </a:prstGeom>
        </p:spPr>
      </p:pic>
      <p:sp>
        <p:nvSpPr>
          <p:cNvPr id="157" name="Kort 155"/>
          <p:cNvSpPr/>
          <p:nvPr/>
        </p:nvSpPr>
        <p:spPr>
          <a:xfrm>
            <a:off x="9601200" y="4361688"/>
            <a:ext cx="2221992"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Evaluation &amp; guardrails</a:t>
            </a:r>
            <a:endParaRPr lang="en-US" sz="1000" dirty="0"/>
          </a:p>
        </p:txBody>
      </p:sp>
      <p:pic>
        <p:nvPicPr>
          <p:cNvPr id="158" name="Ikon Evaluation &amp; guardrails 156" descr="preencoded.png">    </p:cNvPr>
          <p:cNvPicPr>
            <a:picLocks noChangeAspect="1"/>
          </p:cNvPicPr>
          <p:nvPr/>
        </p:nvPicPr>
        <p:blipFill>
          <a:blip r:embed="rId56"/>
          <a:stretch>
            <a:fillRect/>
          </a:stretch>
        </p:blipFill>
        <p:spPr>
          <a:xfrm>
            <a:off x="9683496" y="4398264"/>
            <a:ext cx="219456" cy="219456"/>
          </a:xfrm>
          <a:prstGeom prst="rect">
            <a:avLst/>
          </a:prstGeom>
        </p:spPr>
      </p:pic>
      <p:sp>
        <p:nvSpPr>
          <p:cNvPr id="159" name="Gruppe BUSINESS SERVICES &amp; APIS"/>
          <p:cNvSpPr/>
          <p:nvPr/>
        </p:nvSpPr>
        <p:spPr>
          <a:xfrm>
            <a:off x="9560052" y="4791456"/>
            <a:ext cx="2304288" cy="1170432"/>
          </a:xfrm>
          <a:prstGeom prst="roundRect">
            <a:avLst>
              <a:gd name="adj" fmla="val 7031"/>
            </a:avLst>
          </a:prstGeom>
          <a:solidFill>
            <a:schemeClr val="accent4">
              <a:alpha val="15000"/>
            </a:schemeClr>
          </a:solidFill>
          <a:ln/>
        </p:spPr>
      </p:sp>
      <p:sp>
        <p:nvSpPr>
          <p:cNvPr id="160" name="Etiket BUSINESS SERVICES &amp;amp; APIS 157"/>
          <p:cNvSpPr txBox="1"/>
          <p:nvPr/>
        </p:nvSpPr>
        <p:spPr>
          <a:xfrm>
            <a:off x="9601200" y="4809744"/>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SERVICES &amp; APIS</a:t>
            </a:r>
            <a:endParaRPr lang="en-US" sz="1000" dirty="0"/>
          </a:p>
        </p:txBody>
      </p:sp>
      <p:sp>
        <p:nvSpPr>
          <p:cNvPr id="161" name="Kort 158"/>
          <p:cNvSpPr/>
          <p:nvPr/>
        </p:nvSpPr>
        <p:spPr>
          <a:xfrm>
            <a:off x="9601200" y="5038344"/>
            <a:ext cx="2221992" cy="384048"/>
          </a:xfrm>
          <a:prstGeom prst="roundRect">
            <a:avLst>
              <a:gd name="adj" fmla="val 19048"/>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Quality data</a:t>
            </a:r>
            <a:endParaRPr lang="en-US" sz="1000" dirty="0"/>
          </a:p>
        </p:txBody>
      </p:sp>
      <p:pic>
        <p:nvPicPr>
          <p:cNvPr id="162" name="Ikon Quality data 159" descr="preencoded.png">    </p:cNvPr>
          <p:cNvPicPr>
            <a:picLocks noChangeAspect="1"/>
          </p:cNvPicPr>
          <p:nvPr/>
        </p:nvPicPr>
        <p:blipFill>
          <a:blip r:embed="rId57"/>
          <a:stretch>
            <a:fillRect/>
          </a:stretch>
        </p:blipFill>
        <p:spPr>
          <a:xfrm>
            <a:off x="9683496" y="5120640"/>
            <a:ext cx="219456" cy="219456"/>
          </a:xfrm>
          <a:prstGeom prst="rect">
            <a:avLst/>
          </a:prstGeom>
        </p:spPr>
      </p:pic>
      <p:sp>
        <p:nvSpPr>
          <p:cNvPr id="163" name="Kort 160"/>
          <p:cNvSpPr/>
          <p:nvPr/>
        </p:nvSpPr>
        <p:spPr>
          <a:xfrm>
            <a:off x="9601200" y="5495544"/>
            <a:ext cx="2221992" cy="384048"/>
          </a:xfrm>
          <a:prstGeom prst="roundRect">
            <a:avLst>
              <a:gd name="adj" fmla="val 19048"/>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AI services</a:t>
            </a:r>
            <a:endParaRPr lang="en-US" sz="1000" dirty="0"/>
          </a:p>
        </p:txBody>
      </p:sp>
      <p:pic>
        <p:nvPicPr>
          <p:cNvPr id="164" name="Ikon AI services 161" descr="preencoded.png">    </p:cNvPr>
          <p:cNvPicPr>
            <a:picLocks noChangeAspect="1"/>
          </p:cNvPicPr>
          <p:nvPr/>
        </p:nvPicPr>
        <p:blipFill>
          <a:blip r:embed="rId58"/>
          <a:stretch>
            <a:fillRect/>
          </a:stretch>
        </p:blipFill>
        <p:spPr>
          <a:xfrm>
            <a:off x="9683496" y="5577840"/>
            <a:ext cx="219456" cy="219456"/>
          </a:xfrm>
          <a:prstGeom prst="rect">
            <a:avLst/>
          </a:prstGeom>
        </p:spPr>
      </p:pic>
      <p:sp>
        <p:nvSpPr>
          <p:cNvPr id="165" name="Dataflow 1"/>
          <p:cNvSpPr/>
          <p:nvPr/>
        </p:nvSpPr>
        <p:spPr>
          <a:xfrm>
            <a:off x="195681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6" name="Dataflow 2"/>
          <p:cNvSpPr/>
          <p:nvPr/>
        </p:nvSpPr>
        <p:spPr>
          <a:xfrm>
            <a:off x="362559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7" name="Dataflow 3"/>
          <p:cNvSpPr/>
          <p:nvPr/>
        </p:nvSpPr>
        <p:spPr>
          <a:xfrm>
            <a:off x="774039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8" name="Dataflow 4"/>
          <p:cNvSpPr/>
          <p:nvPr/>
        </p:nvSpPr>
        <p:spPr>
          <a:xfrm>
            <a:off x="9400032"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9" name="Signatur Dataplatform 162"/>
          <p:cNvSpPr/>
          <p:nvPr/>
        </p:nvSpPr>
        <p:spPr>
          <a:xfrm>
            <a:off x="365760" y="6455664"/>
            <a:ext cx="219456" cy="137160"/>
          </a:xfrm>
          <a:prstGeom prst="roundRect">
            <a:avLst>
              <a:gd name="adj" fmla="val 26667"/>
            </a:avLst>
          </a:prstGeom>
          <a:solidFill>
            <a:schemeClr val="bg2"/>
          </a:solidFill>
          <a:ln w="12700">
            <a:solidFill>
              <a:schemeClr val="accent2"/>
            </a:solidFill>
            <a:prstDash val="solid"/>
          </a:ln>
        </p:spPr>
      </p:sp>
      <p:sp>
        <p:nvSpPr>
          <p:cNvPr id="170" name="Etiket Dataplatform 163"/>
          <p:cNvSpPr txBox="1"/>
          <p:nvPr/>
        </p:nvSpPr>
        <p:spPr>
          <a:xfrm>
            <a:off x="640080" y="6400800"/>
            <a:ext cx="822960" cy="246888"/>
          </a:xfrm>
          <a:prstGeom prst="rect">
            <a:avLst/>
          </a:prstGeom>
          <a:noFill/>
          <a:ln/>
        </p:spPr>
        <p:txBody>
          <a:bodyPr wrap="square" lIns="0" tIns="0" rIns="0" bIns="0" rtlCol="0" anchor="ctr"/>
          <a:lstStyle/>
          <a:p>
            <a:pPr algn="l" indent="0" marL="0">
              <a:buNone/>
            </a:pPr>
            <a:r>
              <a:rPr lang="en-US" sz="1000" dirty="0">
                <a:solidFill>
                  <a:schemeClr val="tx1"/>
                </a:solidFill>
              </a:rPr>
              <a:t>Dataplatform</a:t>
            </a:r>
            <a:endParaRPr lang="en-US" sz="10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AI-arkitektur: fra data til ansvarlig brug</a:t>
            </a:r>
            <a:endParaRPr lang="en-US" sz="2600" dirty="0"/>
          </a:p>
        </p:txBody>
      </p:sp>
      <p:sp>
        <p:nvSpPr>
          <p:cNvPr id="3" name="Kolonneramme"/>
          <p:cNvSpPr/>
          <p:nvPr/>
        </p:nvSpPr>
        <p:spPr>
          <a:xfrm>
            <a:off x="301752" y="841248"/>
            <a:ext cx="2194560" cy="3602736"/>
          </a:xfrm>
          <a:prstGeom prst="roundRect">
            <a:avLst>
              <a:gd name="adj" fmla="val 5833"/>
            </a:avLst>
          </a:prstGeom>
          <a:solidFill>
            <a:schemeClr val="bg2"/>
          </a:solidFill>
          <a:ln w="9525">
            <a:solidFill>
              <a:schemeClr val="accent6"/>
            </a:solidFill>
            <a:prstDash val="solid"/>
          </a:ln>
        </p:spPr>
      </p:sp>
      <p:sp>
        <p:nvSpPr>
          <p:cNvPr id="4" name="Kolonne 164"/>
          <p:cNvSpPr/>
          <p:nvPr/>
        </p:nvSpPr>
        <p:spPr>
          <a:xfrm>
            <a:off x="374904" y="905256"/>
            <a:ext cx="2048256"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DATAGRUNDLAG</a:t>
            </a:r>
            <a:endParaRPr lang="en-US" sz="1000" dirty="0"/>
          </a:p>
        </p:txBody>
      </p:sp>
      <p:sp>
        <p:nvSpPr>
          <p:cNvPr id="5" name="AI-platform"/>
          <p:cNvSpPr/>
          <p:nvPr/>
        </p:nvSpPr>
        <p:spPr>
          <a:xfrm>
            <a:off x="2606040" y="841248"/>
            <a:ext cx="6492240" cy="3602736"/>
          </a:xfrm>
          <a:prstGeom prst="roundRect">
            <a:avLst>
              <a:gd name="adj" fmla="val 3553"/>
            </a:avLst>
          </a:prstGeom>
          <a:solidFill>
            <a:schemeClr val="bg2"/>
          </a:solidFill>
          <a:ln w="15875">
            <a:solidFill>
              <a:schemeClr val="accent2"/>
            </a:solidFill>
            <a:prstDash val="solid"/>
          </a:ln>
        </p:spPr>
      </p:sp>
      <p:sp>
        <p:nvSpPr>
          <p:cNvPr id="6" name="Kolonne 165"/>
          <p:cNvSpPr/>
          <p:nvPr/>
        </p:nvSpPr>
        <p:spPr>
          <a:xfrm>
            <a:off x="2679192" y="905256"/>
            <a:ext cx="3136392"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MACHINE LEARNING</a:t>
            </a:r>
            <a:endParaRPr lang="en-US" sz="1000" dirty="0"/>
          </a:p>
        </p:txBody>
      </p:sp>
      <p:sp>
        <p:nvSpPr>
          <p:cNvPr id="7" name="Kolonne 166"/>
          <p:cNvSpPr/>
          <p:nvPr/>
        </p:nvSpPr>
        <p:spPr>
          <a:xfrm>
            <a:off x="5888736" y="905256"/>
            <a:ext cx="3136392"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GENERATIV AI</a:t>
            </a:r>
            <a:endParaRPr lang="en-US" sz="1000" dirty="0"/>
          </a:p>
        </p:txBody>
      </p:sp>
      <p:sp>
        <p:nvSpPr>
          <p:cNvPr id="8" name="Kolonneramme"/>
          <p:cNvSpPr/>
          <p:nvPr/>
        </p:nvSpPr>
        <p:spPr>
          <a:xfrm>
            <a:off x="9208008" y="841248"/>
            <a:ext cx="2679192" cy="3602736"/>
          </a:xfrm>
          <a:prstGeom prst="roundRect">
            <a:avLst>
              <a:gd name="adj" fmla="val 4778"/>
            </a:avLst>
          </a:prstGeom>
          <a:solidFill>
            <a:schemeClr val="bg2"/>
          </a:solidFill>
          <a:ln w="9525">
            <a:solidFill>
              <a:schemeClr val="accent6"/>
            </a:solidFill>
            <a:prstDash val="solid"/>
          </a:ln>
        </p:spPr>
      </p:sp>
      <p:sp>
        <p:nvSpPr>
          <p:cNvPr id="9" name="Kolonne 167"/>
          <p:cNvSpPr/>
          <p:nvPr/>
        </p:nvSpPr>
        <p:spPr>
          <a:xfrm>
            <a:off x="9281160" y="905256"/>
            <a:ext cx="2532888"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ANVENDELSE</a:t>
            </a:r>
            <a:endParaRPr lang="en-US" sz="1000" dirty="0"/>
          </a:p>
        </p:txBody>
      </p:sp>
      <p:sp>
        <p:nvSpPr>
          <p:cNvPr id="10" name="Gruppe proc"/>
          <p:cNvSpPr/>
          <p:nvPr/>
        </p:nvSpPr>
        <p:spPr>
          <a:xfrm>
            <a:off x="338328" y="1280160"/>
            <a:ext cx="2121408" cy="2679192"/>
          </a:xfrm>
          <a:prstGeom prst="roundRect">
            <a:avLst>
              <a:gd name="adj" fmla="val 3879"/>
            </a:avLst>
          </a:prstGeom>
          <a:solidFill>
            <a:schemeClr val="accent3">
              <a:alpha val="15000"/>
            </a:schemeClr>
          </a:solidFill>
          <a:ln/>
        </p:spPr>
      </p:sp>
      <p:sp>
        <p:nvSpPr>
          <p:cNvPr id="11" name="Gruppe val"/>
          <p:cNvSpPr/>
          <p:nvPr/>
        </p:nvSpPr>
        <p:spPr>
          <a:xfrm>
            <a:off x="2651760" y="1280160"/>
            <a:ext cx="3191256" cy="2679192"/>
          </a:xfrm>
          <a:prstGeom prst="roundRect">
            <a:avLst>
              <a:gd name="adj" fmla="val 3072"/>
            </a:avLst>
          </a:prstGeom>
          <a:solidFill>
            <a:schemeClr val="accent4">
              <a:alpha val="15000"/>
            </a:schemeClr>
          </a:solidFill>
          <a:ln/>
        </p:spPr>
      </p:sp>
      <p:sp>
        <p:nvSpPr>
          <p:cNvPr id="12" name="Gruppe mgt"/>
          <p:cNvSpPr/>
          <p:nvPr/>
        </p:nvSpPr>
        <p:spPr>
          <a:xfrm>
            <a:off x="5861304" y="1280160"/>
            <a:ext cx="3191256" cy="2679192"/>
          </a:xfrm>
          <a:prstGeom prst="roundRect">
            <a:avLst>
              <a:gd name="adj" fmla="val 3072"/>
            </a:avLst>
          </a:prstGeom>
          <a:solidFill>
            <a:srgbClr val="2A8C8C">
              <a:alpha val="15000"/>
            </a:srgbClr>
          </a:solidFill>
          <a:ln/>
        </p:spPr>
      </p:sp>
      <p:sp>
        <p:nvSpPr>
          <p:cNvPr id="13" name="Gruppe val"/>
          <p:cNvSpPr/>
          <p:nvPr/>
        </p:nvSpPr>
        <p:spPr>
          <a:xfrm>
            <a:off x="9244584" y="1280160"/>
            <a:ext cx="2606040" cy="2679192"/>
          </a:xfrm>
          <a:prstGeom prst="roundRect">
            <a:avLst>
              <a:gd name="adj" fmla="val 3158"/>
            </a:avLst>
          </a:prstGeom>
          <a:solidFill>
            <a:schemeClr val="accent4">
              <a:alpha val="15000"/>
            </a:schemeClr>
          </a:solidFill>
          <a:ln/>
        </p:spPr>
      </p:sp>
      <p:sp>
        <p:nvSpPr>
          <p:cNvPr id="14" name="Kort 168"/>
          <p:cNvSpPr/>
          <p:nvPr/>
        </p:nvSpPr>
        <p:spPr>
          <a:xfrm>
            <a:off x="374904" y="1335024"/>
            <a:ext cx="2048256"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Gold data &amp; data products</a:t>
            </a:r>
            <a:endParaRPr lang="en-US" sz="1000" dirty="0"/>
          </a:p>
        </p:txBody>
      </p:sp>
      <p:pic>
        <p:nvPicPr>
          <p:cNvPr id="15" name="Ikon Gold data &amp; data products 169" descr="preencoded.png">    </p:cNvPr>
          <p:cNvPicPr>
            <a:picLocks noChangeAspect="1"/>
          </p:cNvPicPr>
          <p:nvPr/>
        </p:nvPicPr>
        <p:blipFill>
          <a:blip r:embed="rId1"/>
          <a:stretch>
            <a:fillRect/>
          </a:stretch>
        </p:blipFill>
        <p:spPr>
          <a:xfrm>
            <a:off x="457200" y="1435608"/>
            <a:ext cx="219456" cy="219456"/>
          </a:xfrm>
          <a:prstGeom prst="rect">
            <a:avLst/>
          </a:prstGeom>
        </p:spPr>
      </p:pic>
      <p:sp>
        <p:nvSpPr>
          <p:cNvPr id="16" name="Kort 170"/>
          <p:cNvSpPr/>
          <p:nvPr/>
        </p:nvSpPr>
        <p:spPr>
          <a:xfrm>
            <a:off x="374904" y="1874520"/>
            <a:ext cx="2048256"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Semantic layer</a:t>
            </a:r>
            <a:endParaRPr lang="en-US" sz="1000" dirty="0"/>
          </a:p>
        </p:txBody>
      </p:sp>
      <p:pic>
        <p:nvPicPr>
          <p:cNvPr id="17" name="Ikon Semantic layer 171" descr="preencoded.png">    </p:cNvPr>
          <p:cNvPicPr>
            <a:picLocks noChangeAspect="1"/>
          </p:cNvPicPr>
          <p:nvPr/>
        </p:nvPicPr>
        <p:blipFill>
          <a:blip r:embed="rId2"/>
          <a:stretch>
            <a:fillRect/>
          </a:stretch>
        </p:blipFill>
        <p:spPr>
          <a:xfrm>
            <a:off x="457200" y="1975104"/>
            <a:ext cx="219456" cy="219456"/>
          </a:xfrm>
          <a:prstGeom prst="rect">
            <a:avLst/>
          </a:prstGeom>
        </p:spPr>
      </p:pic>
      <p:sp>
        <p:nvSpPr>
          <p:cNvPr id="18" name="Kort 172"/>
          <p:cNvSpPr/>
          <p:nvPr/>
        </p:nvSpPr>
        <p:spPr>
          <a:xfrm>
            <a:off x="374904" y="2414016"/>
            <a:ext cx="2048256"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Feature store</a:t>
            </a:r>
            <a:endParaRPr lang="en-US" sz="1000" dirty="0"/>
          </a:p>
        </p:txBody>
      </p:sp>
      <p:pic>
        <p:nvPicPr>
          <p:cNvPr id="19" name="Ikon Feature store 173" descr="preencoded.png">    </p:cNvPr>
          <p:cNvPicPr>
            <a:picLocks noChangeAspect="1"/>
          </p:cNvPicPr>
          <p:nvPr/>
        </p:nvPicPr>
        <p:blipFill>
          <a:blip r:embed="rId3"/>
          <a:stretch>
            <a:fillRect/>
          </a:stretch>
        </p:blipFill>
        <p:spPr>
          <a:xfrm>
            <a:off x="457200" y="2514600"/>
            <a:ext cx="219456" cy="219456"/>
          </a:xfrm>
          <a:prstGeom prst="rect">
            <a:avLst/>
          </a:prstGeom>
        </p:spPr>
      </p:pic>
      <p:sp>
        <p:nvSpPr>
          <p:cNvPr id="20" name="Kort 174"/>
          <p:cNvSpPr/>
          <p:nvPr/>
        </p:nvSpPr>
        <p:spPr>
          <a:xfrm>
            <a:off x="374904" y="2953512"/>
            <a:ext cx="2048256"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Vector store</a:t>
            </a:r>
            <a:endParaRPr lang="en-US" sz="1000" dirty="0"/>
          </a:p>
        </p:txBody>
      </p:sp>
      <p:pic>
        <p:nvPicPr>
          <p:cNvPr id="21" name="Ikon Vector store 175" descr="preencoded.png">    </p:cNvPr>
          <p:cNvPicPr>
            <a:picLocks noChangeAspect="1"/>
          </p:cNvPicPr>
          <p:nvPr/>
        </p:nvPicPr>
        <p:blipFill>
          <a:blip r:embed="rId4"/>
          <a:stretch>
            <a:fillRect/>
          </a:stretch>
        </p:blipFill>
        <p:spPr>
          <a:xfrm>
            <a:off x="457200" y="3054096"/>
            <a:ext cx="219456" cy="219456"/>
          </a:xfrm>
          <a:prstGeom prst="rect">
            <a:avLst/>
          </a:prstGeom>
        </p:spPr>
      </p:pic>
      <p:sp>
        <p:nvSpPr>
          <p:cNvPr id="22" name="Kort 176"/>
          <p:cNvSpPr/>
          <p:nvPr/>
        </p:nvSpPr>
        <p:spPr>
          <a:xfrm>
            <a:off x="374904" y="3493008"/>
            <a:ext cx="2048256"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Documents &amp; unstructured</a:t>
            </a:r>
            <a:endParaRPr lang="en-US" sz="1000" dirty="0"/>
          </a:p>
        </p:txBody>
      </p:sp>
      <p:pic>
        <p:nvPicPr>
          <p:cNvPr id="23" name="Ikon Documents &amp; unstructured 177" descr="preencoded.png">    </p:cNvPr>
          <p:cNvPicPr>
            <a:picLocks noChangeAspect="1"/>
          </p:cNvPicPr>
          <p:nvPr/>
        </p:nvPicPr>
        <p:blipFill>
          <a:blip r:embed="rId5"/>
          <a:stretch>
            <a:fillRect/>
          </a:stretch>
        </p:blipFill>
        <p:spPr>
          <a:xfrm>
            <a:off x="457200" y="3593592"/>
            <a:ext cx="219456" cy="219456"/>
          </a:xfrm>
          <a:prstGeom prst="rect">
            <a:avLst/>
          </a:prstGeom>
        </p:spPr>
      </p:pic>
      <p:sp>
        <p:nvSpPr>
          <p:cNvPr id="24" name="Rolle 178"/>
          <p:cNvSpPr/>
          <p:nvPr/>
        </p:nvSpPr>
        <p:spPr>
          <a:xfrm>
            <a:off x="374904" y="4087368"/>
            <a:ext cx="2048256"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Engineer</a:t>
            </a:r>
            <a:endParaRPr lang="en-US" sz="1000" dirty="0"/>
          </a:p>
        </p:txBody>
      </p:sp>
      <p:sp>
        <p:nvSpPr>
          <p:cNvPr id="25" name="Kort 179"/>
          <p:cNvSpPr/>
          <p:nvPr/>
        </p:nvSpPr>
        <p:spPr>
          <a:xfrm>
            <a:off x="2679192" y="1335024"/>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Experiment</a:t>
            </a:r>
            <a:endParaRPr lang="en-US" sz="1000" dirty="0"/>
          </a:p>
        </p:txBody>
      </p:sp>
      <p:pic>
        <p:nvPicPr>
          <p:cNvPr id="26" name="Ikon Experiment 180" descr="preencoded.png">    </p:cNvPr>
          <p:cNvPicPr>
            <a:picLocks noChangeAspect="1"/>
          </p:cNvPicPr>
          <p:nvPr/>
        </p:nvPicPr>
        <p:blipFill>
          <a:blip r:embed="rId6"/>
          <a:stretch>
            <a:fillRect/>
          </a:stretch>
        </p:blipFill>
        <p:spPr>
          <a:xfrm>
            <a:off x="2761488" y="1389888"/>
            <a:ext cx="219456" cy="219456"/>
          </a:xfrm>
          <a:prstGeom prst="rect">
            <a:avLst/>
          </a:prstGeom>
        </p:spPr>
      </p:pic>
      <p:sp>
        <p:nvSpPr>
          <p:cNvPr id="27" name="Pil 181"/>
          <p:cNvSpPr/>
          <p:nvPr/>
        </p:nvSpPr>
        <p:spPr>
          <a:xfrm>
            <a:off x="4247388" y="1664208"/>
            <a:ext cx="0" cy="118872"/>
          </a:xfrm>
          <a:prstGeom prst="line">
            <a:avLst/>
          </a:prstGeom>
          <a:noFill/>
          <a:ln w="9525">
            <a:solidFill>
              <a:schemeClr val="accent6"/>
            </a:solidFill>
            <a:prstDash val="solid"/>
            <a:tailEnd type="triangle"/>
          </a:ln>
        </p:spPr>
      </p:sp>
      <p:sp>
        <p:nvSpPr>
          <p:cNvPr id="28" name="Kort 182"/>
          <p:cNvSpPr/>
          <p:nvPr/>
        </p:nvSpPr>
        <p:spPr>
          <a:xfrm>
            <a:off x="2679192" y="1783080"/>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Training</a:t>
            </a:r>
            <a:endParaRPr lang="en-US" sz="1000" dirty="0"/>
          </a:p>
        </p:txBody>
      </p:sp>
      <p:pic>
        <p:nvPicPr>
          <p:cNvPr id="29" name="Ikon Training 183" descr="preencoded.png">    </p:cNvPr>
          <p:cNvPicPr>
            <a:picLocks noChangeAspect="1"/>
          </p:cNvPicPr>
          <p:nvPr/>
        </p:nvPicPr>
        <p:blipFill>
          <a:blip r:embed="rId7"/>
          <a:stretch>
            <a:fillRect/>
          </a:stretch>
        </p:blipFill>
        <p:spPr>
          <a:xfrm>
            <a:off x="2761488" y="1837944"/>
            <a:ext cx="219456" cy="219456"/>
          </a:xfrm>
          <a:prstGeom prst="rect">
            <a:avLst/>
          </a:prstGeom>
        </p:spPr>
      </p:pic>
      <p:sp>
        <p:nvSpPr>
          <p:cNvPr id="30" name="Pil 184"/>
          <p:cNvSpPr/>
          <p:nvPr/>
        </p:nvSpPr>
        <p:spPr>
          <a:xfrm>
            <a:off x="4247388" y="2112264"/>
            <a:ext cx="0" cy="118872"/>
          </a:xfrm>
          <a:prstGeom prst="line">
            <a:avLst/>
          </a:prstGeom>
          <a:noFill/>
          <a:ln w="9525">
            <a:solidFill>
              <a:schemeClr val="accent6"/>
            </a:solidFill>
            <a:prstDash val="solid"/>
            <a:tailEnd type="triangle"/>
          </a:ln>
        </p:spPr>
      </p:sp>
      <p:sp>
        <p:nvSpPr>
          <p:cNvPr id="31" name="Kort 185"/>
          <p:cNvSpPr/>
          <p:nvPr/>
        </p:nvSpPr>
        <p:spPr>
          <a:xfrm>
            <a:off x="2679192" y="2231136"/>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Evaluation</a:t>
            </a:r>
            <a:endParaRPr lang="en-US" sz="1000" dirty="0"/>
          </a:p>
        </p:txBody>
      </p:sp>
      <p:pic>
        <p:nvPicPr>
          <p:cNvPr id="32" name="Ikon Evaluation 186" descr="preencoded.png">    </p:cNvPr>
          <p:cNvPicPr>
            <a:picLocks noChangeAspect="1"/>
          </p:cNvPicPr>
          <p:nvPr/>
        </p:nvPicPr>
        <p:blipFill>
          <a:blip r:embed="rId8"/>
          <a:stretch>
            <a:fillRect/>
          </a:stretch>
        </p:blipFill>
        <p:spPr>
          <a:xfrm>
            <a:off x="2761488" y="2286000"/>
            <a:ext cx="219456" cy="219456"/>
          </a:xfrm>
          <a:prstGeom prst="rect">
            <a:avLst/>
          </a:prstGeom>
        </p:spPr>
      </p:pic>
      <p:sp>
        <p:nvSpPr>
          <p:cNvPr id="33" name="Pil 187"/>
          <p:cNvSpPr/>
          <p:nvPr/>
        </p:nvSpPr>
        <p:spPr>
          <a:xfrm>
            <a:off x="4247388" y="2560320"/>
            <a:ext cx="0" cy="118872"/>
          </a:xfrm>
          <a:prstGeom prst="line">
            <a:avLst/>
          </a:prstGeom>
          <a:noFill/>
          <a:ln w="9525">
            <a:solidFill>
              <a:schemeClr val="accent6"/>
            </a:solidFill>
            <a:prstDash val="solid"/>
            <a:tailEnd type="triangle"/>
          </a:ln>
        </p:spPr>
      </p:sp>
      <p:sp>
        <p:nvSpPr>
          <p:cNvPr id="34" name="Kort 188"/>
          <p:cNvSpPr/>
          <p:nvPr/>
        </p:nvSpPr>
        <p:spPr>
          <a:xfrm>
            <a:off x="2679192" y="2679192"/>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Model registry</a:t>
            </a:r>
            <a:endParaRPr lang="en-US" sz="1000" dirty="0"/>
          </a:p>
        </p:txBody>
      </p:sp>
      <p:pic>
        <p:nvPicPr>
          <p:cNvPr id="35" name="Ikon Model registry 189" descr="preencoded.png">    </p:cNvPr>
          <p:cNvPicPr>
            <a:picLocks noChangeAspect="1"/>
          </p:cNvPicPr>
          <p:nvPr/>
        </p:nvPicPr>
        <p:blipFill>
          <a:blip r:embed="rId9"/>
          <a:stretch>
            <a:fillRect/>
          </a:stretch>
        </p:blipFill>
        <p:spPr>
          <a:xfrm>
            <a:off x="2761488" y="2734056"/>
            <a:ext cx="219456" cy="219456"/>
          </a:xfrm>
          <a:prstGeom prst="rect">
            <a:avLst/>
          </a:prstGeom>
        </p:spPr>
      </p:pic>
      <p:sp>
        <p:nvSpPr>
          <p:cNvPr id="36" name="Pil 190"/>
          <p:cNvSpPr/>
          <p:nvPr/>
        </p:nvSpPr>
        <p:spPr>
          <a:xfrm>
            <a:off x="4247388" y="3008376"/>
            <a:ext cx="0" cy="118872"/>
          </a:xfrm>
          <a:prstGeom prst="line">
            <a:avLst/>
          </a:prstGeom>
          <a:noFill/>
          <a:ln w="9525">
            <a:solidFill>
              <a:schemeClr val="accent6"/>
            </a:solidFill>
            <a:prstDash val="solid"/>
            <a:tailEnd type="triangle"/>
          </a:ln>
        </p:spPr>
      </p:sp>
      <p:sp>
        <p:nvSpPr>
          <p:cNvPr id="37" name="Kort 191"/>
          <p:cNvSpPr/>
          <p:nvPr/>
        </p:nvSpPr>
        <p:spPr>
          <a:xfrm>
            <a:off x="2679192" y="3127248"/>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Deployment &amp; serving</a:t>
            </a:r>
            <a:endParaRPr lang="en-US" sz="1000" dirty="0"/>
          </a:p>
        </p:txBody>
      </p:sp>
      <p:pic>
        <p:nvPicPr>
          <p:cNvPr id="38" name="Ikon Deployment &amp; serving 192" descr="preencoded.png">    </p:cNvPr>
          <p:cNvPicPr>
            <a:picLocks noChangeAspect="1"/>
          </p:cNvPicPr>
          <p:nvPr/>
        </p:nvPicPr>
        <p:blipFill>
          <a:blip r:embed="rId10"/>
          <a:stretch>
            <a:fillRect/>
          </a:stretch>
        </p:blipFill>
        <p:spPr>
          <a:xfrm>
            <a:off x="2761488" y="3182112"/>
            <a:ext cx="219456" cy="219456"/>
          </a:xfrm>
          <a:prstGeom prst="rect">
            <a:avLst/>
          </a:prstGeom>
        </p:spPr>
      </p:pic>
      <p:sp>
        <p:nvSpPr>
          <p:cNvPr id="39" name="Pil 193"/>
          <p:cNvSpPr/>
          <p:nvPr/>
        </p:nvSpPr>
        <p:spPr>
          <a:xfrm>
            <a:off x="4247388" y="3456432"/>
            <a:ext cx="0" cy="118872"/>
          </a:xfrm>
          <a:prstGeom prst="line">
            <a:avLst/>
          </a:prstGeom>
          <a:noFill/>
          <a:ln w="9525">
            <a:solidFill>
              <a:schemeClr val="accent6"/>
            </a:solidFill>
            <a:prstDash val="solid"/>
            <a:tailEnd type="triangle"/>
          </a:ln>
        </p:spPr>
      </p:sp>
      <p:sp>
        <p:nvSpPr>
          <p:cNvPr id="40" name="Kort 194"/>
          <p:cNvSpPr/>
          <p:nvPr/>
        </p:nvSpPr>
        <p:spPr>
          <a:xfrm>
            <a:off x="2679192" y="3575304"/>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Drift monitoring</a:t>
            </a:r>
            <a:endParaRPr lang="en-US" sz="1000" dirty="0"/>
          </a:p>
        </p:txBody>
      </p:sp>
      <p:pic>
        <p:nvPicPr>
          <p:cNvPr id="41" name="Ikon Drift monitoring 195" descr="preencoded.png">    </p:cNvPr>
          <p:cNvPicPr>
            <a:picLocks noChangeAspect="1"/>
          </p:cNvPicPr>
          <p:nvPr/>
        </p:nvPicPr>
        <p:blipFill>
          <a:blip r:embed="rId11"/>
          <a:stretch>
            <a:fillRect/>
          </a:stretch>
        </p:blipFill>
        <p:spPr>
          <a:xfrm>
            <a:off x="2761488" y="3630168"/>
            <a:ext cx="219456" cy="219456"/>
          </a:xfrm>
          <a:prstGeom prst="rect">
            <a:avLst/>
          </a:prstGeom>
        </p:spPr>
      </p:pic>
      <p:sp>
        <p:nvSpPr>
          <p:cNvPr id="42" name="Kort 196"/>
          <p:cNvSpPr/>
          <p:nvPr/>
        </p:nvSpPr>
        <p:spPr>
          <a:xfrm>
            <a:off x="5888736" y="1335024"/>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Retrieval (RAG)</a:t>
            </a:r>
            <a:endParaRPr lang="en-US" sz="1000" dirty="0"/>
          </a:p>
        </p:txBody>
      </p:sp>
      <p:pic>
        <p:nvPicPr>
          <p:cNvPr id="43" name="Ikon Retrieval (RAG) 197" descr="preencoded.png">    </p:cNvPr>
          <p:cNvPicPr>
            <a:picLocks noChangeAspect="1"/>
          </p:cNvPicPr>
          <p:nvPr/>
        </p:nvPicPr>
        <p:blipFill>
          <a:blip r:embed="rId12"/>
          <a:stretch>
            <a:fillRect/>
          </a:stretch>
        </p:blipFill>
        <p:spPr>
          <a:xfrm>
            <a:off x="5971032" y="1389888"/>
            <a:ext cx="219456" cy="219456"/>
          </a:xfrm>
          <a:prstGeom prst="rect">
            <a:avLst/>
          </a:prstGeom>
        </p:spPr>
      </p:pic>
      <p:sp>
        <p:nvSpPr>
          <p:cNvPr id="44" name="Kort 198"/>
          <p:cNvSpPr/>
          <p:nvPr/>
        </p:nvSpPr>
        <p:spPr>
          <a:xfrm>
            <a:off x="5888736" y="1783080"/>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Prompt management</a:t>
            </a:r>
            <a:endParaRPr lang="en-US" sz="1000" dirty="0"/>
          </a:p>
        </p:txBody>
      </p:sp>
      <p:pic>
        <p:nvPicPr>
          <p:cNvPr id="45" name="Ikon Prompt management 199" descr="preencoded.png">    </p:cNvPr>
          <p:cNvPicPr>
            <a:picLocks noChangeAspect="1"/>
          </p:cNvPicPr>
          <p:nvPr/>
        </p:nvPicPr>
        <p:blipFill>
          <a:blip r:embed="rId13"/>
          <a:stretch>
            <a:fillRect/>
          </a:stretch>
        </p:blipFill>
        <p:spPr>
          <a:xfrm>
            <a:off x="5971032" y="1837944"/>
            <a:ext cx="219456" cy="219456"/>
          </a:xfrm>
          <a:prstGeom prst="rect">
            <a:avLst/>
          </a:prstGeom>
        </p:spPr>
      </p:pic>
      <p:sp>
        <p:nvSpPr>
          <p:cNvPr id="46" name="Kort 200"/>
          <p:cNvSpPr/>
          <p:nvPr/>
        </p:nvSpPr>
        <p:spPr>
          <a:xfrm>
            <a:off x="5888736" y="2231136"/>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LLM gateway</a:t>
            </a:r>
            <a:endParaRPr lang="en-US" sz="1000" dirty="0"/>
          </a:p>
        </p:txBody>
      </p:sp>
      <p:pic>
        <p:nvPicPr>
          <p:cNvPr id="47" name="Ikon LLM gateway 201" descr="preencoded.png">    </p:cNvPr>
          <p:cNvPicPr>
            <a:picLocks noChangeAspect="1"/>
          </p:cNvPicPr>
          <p:nvPr/>
        </p:nvPicPr>
        <p:blipFill>
          <a:blip r:embed="rId14"/>
          <a:stretch>
            <a:fillRect/>
          </a:stretch>
        </p:blipFill>
        <p:spPr>
          <a:xfrm>
            <a:off x="5971032" y="2286000"/>
            <a:ext cx="219456" cy="219456"/>
          </a:xfrm>
          <a:prstGeom prst="rect">
            <a:avLst/>
          </a:prstGeom>
        </p:spPr>
      </p:pic>
      <p:sp>
        <p:nvSpPr>
          <p:cNvPr id="48" name="Kort 202"/>
          <p:cNvSpPr/>
          <p:nvPr/>
        </p:nvSpPr>
        <p:spPr>
          <a:xfrm>
            <a:off x="5888736" y="2679192"/>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Agents &amp; tools</a:t>
            </a:r>
            <a:endParaRPr lang="en-US" sz="1000" dirty="0"/>
          </a:p>
        </p:txBody>
      </p:sp>
      <p:pic>
        <p:nvPicPr>
          <p:cNvPr id="49" name="Ikon Agents &amp; tools 203" descr="preencoded.png">    </p:cNvPr>
          <p:cNvPicPr>
            <a:picLocks noChangeAspect="1"/>
          </p:cNvPicPr>
          <p:nvPr/>
        </p:nvPicPr>
        <p:blipFill>
          <a:blip r:embed="rId15"/>
          <a:stretch>
            <a:fillRect/>
          </a:stretch>
        </p:blipFill>
        <p:spPr>
          <a:xfrm>
            <a:off x="5971032" y="2734056"/>
            <a:ext cx="219456" cy="219456"/>
          </a:xfrm>
          <a:prstGeom prst="rect">
            <a:avLst/>
          </a:prstGeom>
        </p:spPr>
      </p:pic>
      <p:sp>
        <p:nvSpPr>
          <p:cNvPr id="50" name="Kort 204"/>
          <p:cNvSpPr/>
          <p:nvPr/>
        </p:nvSpPr>
        <p:spPr>
          <a:xfrm>
            <a:off x="5888736" y="3127248"/>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Evaluation &amp; red teaming</a:t>
            </a:r>
            <a:endParaRPr lang="en-US" sz="1000" dirty="0"/>
          </a:p>
        </p:txBody>
      </p:sp>
      <p:pic>
        <p:nvPicPr>
          <p:cNvPr id="51" name="Ikon Evaluation &amp; red teaming 205" descr="preencoded.png">    </p:cNvPr>
          <p:cNvPicPr>
            <a:picLocks noChangeAspect="1"/>
          </p:cNvPicPr>
          <p:nvPr/>
        </p:nvPicPr>
        <p:blipFill>
          <a:blip r:embed="rId16"/>
          <a:stretch>
            <a:fillRect/>
          </a:stretch>
        </p:blipFill>
        <p:spPr>
          <a:xfrm>
            <a:off x="5971032" y="3182112"/>
            <a:ext cx="219456" cy="219456"/>
          </a:xfrm>
          <a:prstGeom prst="rect">
            <a:avLst/>
          </a:prstGeom>
        </p:spPr>
      </p:pic>
      <p:sp>
        <p:nvSpPr>
          <p:cNvPr id="52" name="Kort 206"/>
          <p:cNvSpPr/>
          <p:nvPr/>
        </p:nvSpPr>
        <p:spPr>
          <a:xfrm>
            <a:off x="5888736" y="3575304"/>
            <a:ext cx="3136392"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Guardrails</a:t>
            </a:r>
            <a:endParaRPr lang="en-US" sz="1000" dirty="0"/>
          </a:p>
        </p:txBody>
      </p:sp>
      <p:pic>
        <p:nvPicPr>
          <p:cNvPr id="53" name="Ikon Guardrails 207" descr="preencoded.png">    </p:cNvPr>
          <p:cNvPicPr>
            <a:picLocks noChangeAspect="1"/>
          </p:cNvPicPr>
          <p:nvPr/>
        </p:nvPicPr>
        <p:blipFill>
          <a:blip r:embed="rId17"/>
          <a:stretch>
            <a:fillRect/>
          </a:stretch>
        </p:blipFill>
        <p:spPr>
          <a:xfrm>
            <a:off x="5971032" y="3630168"/>
            <a:ext cx="219456" cy="219456"/>
          </a:xfrm>
          <a:prstGeom prst="rect">
            <a:avLst/>
          </a:prstGeom>
        </p:spPr>
      </p:pic>
      <p:sp>
        <p:nvSpPr>
          <p:cNvPr id="54" name="Rolle 208"/>
          <p:cNvSpPr/>
          <p:nvPr/>
        </p:nvSpPr>
        <p:spPr>
          <a:xfrm>
            <a:off x="2679192" y="4087368"/>
            <a:ext cx="15361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1000" b="1" dirty="0">
                <a:solidFill>
                  <a:schemeClr val="tx1"/>
                </a:solidFill>
              </a:rPr>
              <a:t>Data Scientist</a:t>
            </a:r>
            <a:endParaRPr lang="en-US" sz="1000" dirty="0"/>
          </a:p>
        </p:txBody>
      </p:sp>
      <p:sp>
        <p:nvSpPr>
          <p:cNvPr id="55" name="Rolle 209"/>
          <p:cNvSpPr/>
          <p:nvPr/>
        </p:nvSpPr>
        <p:spPr>
          <a:xfrm>
            <a:off x="4279392" y="4087368"/>
            <a:ext cx="15361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1000" b="1" dirty="0">
                <a:solidFill>
                  <a:schemeClr val="tx1"/>
                </a:solidFill>
              </a:rPr>
              <a:t>ML Engineer</a:t>
            </a:r>
            <a:endParaRPr lang="en-US" sz="1000" dirty="0"/>
          </a:p>
        </p:txBody>
      </p:sp>
      <p:sp>
        <p:nvSpPr>
          <p:cNvPr id="56" name="Rolle 210"/>
          <p:cNvSpPr/>
          <p:nvPr/>
        </p:nvSpPr>
        <p:spPr>
          <a:xfrm>
            <a:off x="5888736" y="4087368"/>
            <a:ext cx="15361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1000" b="1" dirty="0">
                <a:solidFill>
                  <a:schemeClr val="tx1"/>
                </a:solidFill>
              </a:rPr>
              <a:t>ML Engineer</a:t>
            </a:r>
            <a:endParaRPr lang="en-US" sz="1000" dirty="0"/>
          </a:p>
        </p:txBody>
      </p:sp>
      <p:sp>
        <p:nvSpPr>
          <p:cNvPr id="57" name="Rolle 211"/>
          <p:cNvSpPr/>
          <p:nvPr/>
        </p:nvSpPr>
        <p:spPr>
          <a:xfrm>
            <a:off x="7488936" y="4087368"/>
            <a:ext cx="1536192"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Engineer</a:t>
            </a:r>
            <a:endParaRPr lang="en-US" sz="1000" dirty="0"/>
          </a:p>
        </p:txBody>
      </p:sp>
      <p:sp>
        <p:nvSpPr>
          <p:cNvPr id="58" name="Kort 212"/>
          <p:cNvSpPr/>
          <p:nvPr/>
        </p:nvSpPr>
        <p:spPr>
          <a:xfrm>
            <a:off x="9281160" y="1335024"/>
            <a:ext cx="2532888"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AI assistants</a:t>
            </a:r>
            <a:endParaRPr lang="en-US" sz="1000" dirty="0"/>
          </a:p>
        </p:txBody>
      </p:sp>
      <p:pic>
        <p:nvPicPr>
          <p:cNvPr id="59" name="Ikon AI assistants 213" descr="preencoded.png">    </p:cNvPr>
          <p:cNvPicPr>
            <a:picLocks noChangeAspect="1"/>
          </p:cNvPicPr>
          <p:nvPr/>
        </p:nvPicPr>
        <p:blipFill>
          <a:blip r:embed="rId18"/>
          <a:stretch>
            <a:fillRect/>
          </a:stretch>
        </p:blipFill>
        <p:spPr>
          <a:xfrm>
            <a:off x="9363456" y="1435608"/>
            <a:ext cx="219456" cy="219456"/>
          </a:xfrm>
          <a:prstGeom prst="rect">
            <a:avLst/>
          </a:prstGeom>
        </p:spPr>
      </p:pic>
      <p:sp>
        <p:nvSpPr>
          <p:cNvPr id="60" name="Kort 214"/>
          <p:cNvSpPr/>
          <p:nvPr/>
        </p:nvSpPr>
        <p:spPr>
          <a:xfrm>
            <a:off x="9281160" y="1874520"/>
            <a:ext cx="2532888"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Agents in processes</a:t>
            </a:r>
            <a:endParaRPr lang="en-US" sz="1000" dirty="0"/>
          </a:p>
        </p:txBody>
      </p:sp>
      <p:pic>
        <p:nvPicPr>
          <p:cNvPr id="61" name="Ikon Agents in processes 215" descr="preencoded.png">    </p:cNvPr>
          <p:cNvPicPr>
            <a:picLocks noChangeAspect="1"/>
          </p:cNvPicPr>
          <p:nvPr/>
        </p:nvPicPr>
        <p:blipFill>
          <a:blip r:embed="rId19"/>
          <a:stretch>
            <a:fillRect/>
          </a:stretch>
        </p:blipFill>
        <p:spPr>
          <a:xfrm>
            <a:off x="9363456" y="1975104"/>
            <a:ext cx="219456" cy="219456"/>
          </a:xfrm>
          <a:prstGeom prst="rect">
            <a:avLst/>
          </a:prstGeom>
        </p:spPr>
      </p:pic>
      <p:sp>
        <p:nvSpPr>
          <p:cNvPr id="62" name="Kort 216"/>
          <p:cNvSpPr/>
          <p:nvPr/>
        </p:nvSpPr>
        <p:spPr>
          <a:xfrm>
            <a:off x="9281160" y="2414016"/>
            <a:ext cx="2532888"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Predictions in apps</a:t>
            </a:r>
            <a:endParaRPr lang="en-US" sz="1000" dirty="0"/>
          </a:p>
        </p:txBody>
      </p:sp>
      <p:pic>
        <p:nvPicPr>
          <p:cNvPr id="63" name="Ikon Predictions in apps 217" descr="preencoded.png">    </p:cNvPr>
          <p:cNvPicPr>
            <a:picLocks noChangeAspect="1"/>
          </p:cNvPicPr>
          <p:nvPr/>
        </p:nvPicPr>
        <p:blipFill>
          <a:blip r:embed="rId20"/>
          <a:stretch>
            <a:fillRect/>
          </a:stretch>
        </p:blipFill>
        <p:spPr>
          <a:xfrm>
            <a:off x="9363456" y="2514600"/>
            <a:ext cx="219456" cy="219456"/>
          </a:xfrm>
          <a:prstGeom prst="rect">
            <a:avLst/>
          </a:prstGeom>
        </p:spPr>
      </p:pic>
      <p:sp>
        <p:nvSpPr>
          <p:cNvPr id="64" name="Kort 218"/>
          <p:cNvSpPr/>
          <p:nvPr/>
        </p:nvSpPr>
        <p:spPr>
          <a:xfrm>
            <a:off x="9281160" y="2953512"/>
            <a:ext cx="2532888"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Decision support in BI</a:t>
            </a:r>
            <a:endParaRPr lang="en-US" sz="1000" dirty="0"/>
          </a:p>
        </p:txBody>
      </p:sp>
      <p:pic>
        <p:nvPicPr>
          <p:cNvPr id="65" name="Ikon Decision support in BI 219" descr="preencoded.png">    </p:cNvPr>
          <p:cNvPicPr>
            <a:picLocks noChangeAspect="1"/>
          </p:cNvPicPr>
          <p:nvPr/>
        </p:nvPicPr>
        <p:blipFill>
          <a:blip r:embed="rId21"/>
          <a:stretch>
            <a:fillRect/>
          </a:stretch>
        </p:blipFill>
        <p:spPr>
          <a:xfrm>
            <a:off x="9363456" y="3054096"/>
            <a:ext cx="219456" cy="219456"/>
          </a:xfrm>
          <a:prstGeom prst="rect">
            <a:avLst/>
          </a:prstGeom>
        </p:spPr>
      </p:pic>
      <p:sp>
        <p:nvSpPr>
          <p:cNvPr id="66" name="Kort 220"/>
          <p:cNvSpPr/>
          <p:nvPr/>
        </p:nvSpPr>
        <p:spPr>
          <a:xfrm>
            <a:off x="9281160" y="3493008"/>
            <a:ext cx="2532888" cy="420624"/>
          </a:xfrm>
          <a:prstGeom prst="roundRect">
            <a:avLst>
              <a:gd name="adj" fmla="val 17391"/>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Write-back to source systems</a:t>
            </a:r>
            <a:endParaRPr lang="en-US" sz="1000" dirty="0"/>
          </a:p>
        </p:txBody>
      </p:sp>
      <p:pic>
        <p:nvPicPr>
          <p:cNvPr id="67" name="Ikon Write-back to source systems 221" descr="preencoded.png">    </p:cNvPr>
          <p:cNvPicPr>
            <a:picLocks noChangeAspect="1"/>
          </p:cNvPicPr>
          <p:nvPr/>
        </p:nvPicPr>
        <p:blipFill>
          <a:blip r:embed="rId22"/>
          <a:stretch>
            <a:fillRect/>
          </a:stretch>
        </p:blipFill>
        <p:spPr>
          <a:xfrm>
            <a:off x="9363456" y="3593592"/>
            <a:ext cx="219456" cy="219456"/>
          </a:xfrm>
          <a:prstGeom prst="rect">
            <a:avLst/>
          </a:prstGeom>
        </p:spPr>
      </p:pic>
      <p:sp>
        <p:nvSpPr>
          <p:cNvPr id="68" name="Rolle 222"/>
          <p:cNvSpPr/>
          <p:nvPr/>
        </p:nvSpPr>
        <p:spPr>
          <a:xfrm>
            <a:off x="9281160" y="4087368"/>
            <a:ext cx="2532888"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1000" b="1" dirty="0">
                <a:solidFill>
                  <a:schemeClr val="tx1"/>
                </a:solidFill>
              </a:rPr>
              <a:t>Business Value Hunter</a:t>
            </a:r>
            <a:endParaRPr lang="en-US" sz="1000" dirty="0"/>
          </a:p>
        </p:txBody>
      </p:sp>
      <p:sp>
        <p:nvSpPr>
          <p:cNvPr id="69" name="Dataflow"/>
          <p:cNvSpPr/>
          <p:nvPr/>
        </p:nvSpPr>
        <p:spPr>
          <a:xfrm>
            <a:off x="2450592" y="251460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70" name="Dataflow"/>
          <p:cNvSpPr/>
          <p:nvPr/>
        </p:nvSpPr>
        <p:spPr>
          <a:xfrm>
            <a:off x="9052560" y="251460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71" name="AI governance"/>
          <p:cNvSpPr/>
          <p:nvPr/>
        </p:nvSpPr>
        <p:spPr>
          <a:xfrm>
            <a:off x="301752" y="4572000"/>
            <a:ext cx="11585448" cy="1417320"/>
          </a:xfrm>
          <a:prstGeom prst="roundRect">
            <a:avLst>
              <a:gd name="adj" fmla="val 9032"/>
            </a:avLst>
          </a:prstGeom>
          <a:solidFill>
            <a:srgbClr val="6B4FA0">
              <a:alpha val="15000"/>
            </a:srgbClr>
          </a:solidFill>
          <a:ln w="9525">
            <a:solidFill>
              <a:schemeClr val="accent6"/>
            </a:solidFill>
            <a:prstDash val="solid"/>
          </a:ln>
        </p:spPr>
      </p:sp>
      <p:sp>
        <p:nvSpPr>
          <p:cNvPr id="72" name="Kolonne 223"/>
          <p:cNvSpPr/>
          <p:nvPr/>
        </p:nvSpPr>
        <p:spPr>
          <a:xfrm>
            <a:off x="374904" y="4636008"/>
            <a:ext cx="11439144"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AI GOVERNANCE: GÆLDER FOR ALLE AI-LØSNINGER</a:t>
            </a:r>
            <a:endParaRPr lang="en-US" sz="1000" dirty="0"/>
          </a:p>
        </p:txBody>
      </p:sp>
      <p:sp>
        <p:nvSpPr>
          <p:cNvPr id="73" name="Kort 224"/>
          <p:cNvSpPr/>
          <p:nvPr/>
        </p:nvSpPr>
        <p:spPr>
          <a:xfrm>
            <a:off x="374904" y="5029200"/>
            <a:ext cx="1853184"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AI register</a:t>
            </a:r>
            <a:endParaRPr lang="en-US" sz="1000" dirty="0"/>
          </a:p>
        </p:txBody>
      </p:sp>
      <p:pic>
        <p:nvPicPr>
          <p:cNvPr id="74" name="Ikon AI register 225" descr="preencoded.png">    </p:cNvPr>
          <p:cNvPicPr>
            <a:picLocks noChangeAspect="1"/>
          </p:cNvPicPr>
          <p:nvPr/>
        </p:nvPicPr>
        <p:blipFill>
          <a:blip r:embed="rId23"/>
          <a:stretch>
            <a:fillRect/>
          </a:stretch>
        </p:blipFill>
        <p:spPr>
          <a:xfrm>
            <a:off x="457200" y="5148072"/>
            <a:ext cx="219456" cy="219456"/>
          </a:xfrm>
          <a:prstGeom prst="rect">
            <a:avLst/>
          </a:prstGeom>
        </p:spPr>
      </p:pic>
      <p:sp>
        <p:nvSpPr>
          <p:cNvPr id="75" name="Kort 226"/>
          <p:cNvSpPr/>
          <p:nvPr/>
        </p:nvSpPr>
        <p:spPr>
          <a:xfrm>
            <a:off x="2292096" y="5029200"/>
            <a:ext cx="1853184"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Risk classification (EU AI Act)</a:t>
            </a:r>
            <a:endParaRPr lang="en-US" sz="1000" dirty="0"/>
          </a:p>
        </p:txBody>
      </p:sp>
      <p:pic>
        <p:nvPicPr>
          <p:cNvPr id="76" name="Ikon Risk classification (EU AI Act) 227" descr="preencoded.png">    </p:cNvPr>
          <p:cNvPicPr>
            <a:picLocks noChangeAspect="1"/>
          </p:cNvPicPr>
          <p:nvPr/>
        </p:nvPicPr>
        <p:blipFill>
          <a:blip r:embed="rId24"/>
          <a:stretch>
            <a:fillRect/>
          </a:stretch>
        </p:blipFill>
        <p:spPr>
          <a:xfrm>
            <a:off x="2374392" y="5148072"/>
            <a:ext cx="219456" cy="219456"/>
          </a:xfrm>
          <a:prstGeom prst="rect">
            <a:avLst/>
          </a:prstGeom>
        </p:spPr>
      </p:pic>
      <p:sp>
        <p:nvSpPr>
          <p:cNvPr id="77" name="Kort 228"/>
          <p:cNvSpPr/>
          <p:nvPr/>
        </p:nvSpPr>
        <p:spPr>
          <a:xfrm>
            <a:off x="4209288" y="5029200"/>
            <a:ext cx="1853184"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AI policy</a:t>
            </a:r>
            <a:endParaRPr lang="en-US" sz="1000" dirty="0"/>
          </a:p>
        </p:txBody>
      </p:sp>
      <p:pic>
        <p:nvPicPr>
          <p:cNvPr id="78" name="Ikon AI policy 229" descr="preencoded.png">    </p:cNvPr>
          <p:cNvPicPr>
            <a:picLocks noChangeAspect="1"/>
          </p:cNvPicPr>
          <p:nvPr/>
        </p:nvPicPr>
        <p:blipFill>
          <a:blip r:embed="rId25"/>
          <a:stretch>
            <a:fillRect/>
          </a:stretch>
        </p:blipFill>
        <p:spPr>
          <a:xfrm>
            <a:off x="4291584" y="5148072"/>
            <a:ext cx="219456" cy="219456"/>
          </a:xfrm>
          <a:prstGeom prst="rect">
            <a:avLst/>
          </a:prstGeom>
        </p:spPr>
      </p:pic>
      <p:sp>
        <p:nvSpPr>
          <p:cNvPr id="79" name="Kort 230"/>
          <p:cNvSpPr/>
          <p:nvPr/>
        </p:nvSpPr>
        <p:spPr>
          <a:xfrm>
            <a:off x="6126480" y="5029200"/>
            <a:ext cx="1853184"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Human oversight</a:t>
            </a:r>
            <a:endParaRPr lang="en-US" sz="1000" dirty="0"/>
          </a:p>
        </p:txBody>
      </p:sp>
      <p:pic>
        <p:nvPicPr>
          <p:cNvPr id="80" name="Ikon Human oversight 231" descr="preencoded.png">    </p:cNvPr>
          <p:cNvPicPr>
            <a:picLocks noChangeAspect="1"/>
          </p:cNvPicPr>
          <p:nvPr/>
        </p:nvPicPr>
        <p:blipFill>
          <a:blip r:embed="rId26"/>
          <a:stretch>
            <a:fillRect/>
          </a:stretch>
        </p:blipFill>
        <p:spPr>
          <a:xfrm>
            <a:off x="6208776" y="5148072"/>
            <a:ext cx="219456" cy="219456"/>
          </a:xfrm>
          <a:prstGeom prst="rect">
            <a:avLst/>
          </a:prstGeom>
        </p:spPr>
      </p:pic>
      <p:sp>
        <p:nvSpPr>
          <p:cNvPr id="81" name="Kort 232"/>
          <p:cNvSpPr/>
          <p:nvPr/>
        </p:nvSpPr>
        <p:spPr>
          <a:xfrm>
            <a:off x="8043672" y="5029200"/>
            <a:ext cx="1853184"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Logging &amp; traceability</a:t>
            </a:r>
            <a:endParaRPr lang="en-US" sz="1000" dirty="0"/>
          </a:p>
        </p:txBody>
      </p:sp>
      <p:pic>
        <p:nvPicPr>
          <p:cNvPr id="82" name="Ikon Logging &amp; traceability 233" descr="preencoded.png">    </p:cNvPr>
          <p:cNvPicPr>
            <a:picLocks noChangeAspect="1"/>
          </p:cNvPicPr>
          <p:nvPr/>
        </p:nvPicPr>
        <p:blipFill>
          <a:blip r:embed="rId27"/>
          <a:stretch>
            <a:fillRect/>
          </a:stretch>
        </p:blipFill>
        <p:spPr>
          <a:xfrm>
            <a:off x="8125968" y="5148072"/>
            <a:ext cx="219456" cy="219456"/>
          </a:xfrm>
          <a:prstGeom prst="rect">
            <a:avLst/>
          </a:prstGeom>
        </p:spPr>
      </p:pic>
      <p:sp>
        <p:nvSpPr>
          <p:cNvPr id="83" name="Kort 234"/>
          <p:cNvSpPr/>
          <p:nvPr/>
        </p:nvSpPr>
        <p:spPr>
          <a:xfrm>
            <a:off x="9960864" y="5029200"/>
            <a:ext cx="1853184" cy="457200"/>
          </a:xfrm>
          <a:prstGeom prst="roundRect">
            <a:avLst>
              <a:gd name="adj" fmla="val 16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Vendor management</a:t>
            </a:r>
            <a:endParaRPr lang="en-US" sz="1000" dirty="0"/>
          </a:p>
        </p:txBody>
      </p:sp>
      <p:pic>
        <p:nvPicPr>
          <p:cNvPr id="84" name="Ikon Vendor management 235" descr="preencoded.png">    </p:cNvPr>
          <p:cNvPicPr>
            <a:picLocks noChangeAspect="1"/>
          </p:cNvPicPr>
          <p:nvPr/>
        </p:nvPicPr>
        <p:blipFill>
          <a:blip r:embed="rId28"/>
          <a:stretch>
            <a:fillRect/>
          </a:stretch>
        </p:blipFill>
        <p:spPr>
          <a:xfrm>
            <a:off x="10043160" y="5148072"/>
            <a:ext cx="219456" cy="219456"/>
          </a:xfrm>
          <a:prstGeom prst="rect">
            <a:avLst/>
          </a:prstGeom>
        </p:spPr>
      </p:pic>
      <p:sp>
        <p:nvSpPr>
          <p:cNvPr id="85" name="Etiket EJERE 236"/>
          <p:cNvSpPr txBox="1"/>
          <p:nvPr/>
        </p:nvSpPr>
        <p:spPr>
          <a:xfrm>
            <a:off x="374904" y="5596128"/>
            <a:ext cx="731520" cy="246888"/>
          </a:xfrm>
          <a:prstGeom prst="rect">
            <a:avLst/>
          </a:prstGeom>
          <a:noFill/>
          <a:ln/>
        </p:spPr>
        <p:txBody>
          <a:bodyPr wrap="square" lIns="0" tIns="0" rIns="0" bIns="0" rtlCol="0" anchor="ctr"/>
          <a:lstStyle/>
          <a:p>
            <a:pPr algn="l" indent="0" marL="0">
              <a:buNone/>
            </a:pPr>
            <a:r>
              <a:rPr lang="en-US" sz="1000" b="1" dirty="0">
                <a:solidFill>
                  <a:schemeClr val="accent1"/>
                </a:solidFill>
              </a:rPr>
              <a:t>EJERE</a:t>
            </a:r>
            <a:endParaRPr lang="en-US" sz="1000" dirty="0"/>
          </a:p>
        </p:txBody>
      </p:sp>
      <p:sp>
        <p:nvSpPr>
          <p:cNvPr id="86" name="Rolle 237"/>
          <p:cNvSpPr/>
          <p:nvPr/>
        </p:nvSpPr>
        <p:spPr>
          <a:xfrm>
            <a:off x="1097280" y="5596128"/>
            <a:ext cx="2103120"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AI Governance Lead</a:t>
            </a:r>
            <a:endParaRPr lang="en-US" sz="1000" dirty="0"/>
          </a:p>
        </p:txBody>
      </p:sp>
      <p:sp>
        <p:nvSpPr>
          <p:cNvPr id="87" name="Rolle 238"/>
          <p:cNvSpPr/>
          <p:nvPr/>
        </p:nvSpPr>
        <p:spPr>
          <a:xfrm>
            <a:off x="3291840" y="5596128"/>
            <a:ext cx="2103120"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Security &amp; Compliance</a:t>
            </a:r>
            <a:endParaRPr lang="en-US" sz="1000" dirty="0"/>
          </a:p>
        </p:txBody>
      </p:sp>
      <p:sp>
        <p:nvSpPr>
          <p:cNvPr id="88" name="Rolle 239"/>
          <p:cNvSpPr/>
          <p:nvPr/>
        </p:nvSpPr>
        <p:spPr>
          <a:xfrm>
            <a:off x="5486400" y="5596128"/>
            <a:ext cx="2103120"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Enterprise Architect</a:t>
            </a:r>
            <a:endParaRPr lang="en-US" sz="1000" dirty="0"/>
          </a:p>
        </p:txBody>
      </p:sp>
      <p:sp>
        <p:nvSpPr>
          <p:cNvPr id="89" name="Rolle 240"/>
          <p:cNvSpPr/>
          <p:nvPr/>
        </p:nvSpPr>
        <p:spPr>
          <a:xfrm>
            <a:off x="7680960" y="5596128"/>
            <a:ext cx="2103120" cy="246888"/>
          </a:xfrm>
          <a:prstGeom prst="roundRect">
            <a:avLst>
              <a:gd name="adj" fmla="val 50000"/>
            </a:avLst>
          </a:prstGeom>
          <a:solidFill>
            <a:srgbClr val="E8CA80"/>
          </a:solidFill>
          <a:ln/>
        </p:spPr>
        <p:txBody>
          <a:bodyPr wrap="square" lIns="25400" tIns="25400" rIns="25400" bIns="25400" rtlCol="0" anchor="ctr"/>
          <a:lstStyle/>
          <a:p>
            <a:pPr algn="ctr" indent="0" marL="0">
              <a:buNone/>
            </a:pPr>
            <a:r>
              <a:rPr lang="en-US" sz="1000" b="1" dirty="0">
                <a:solidFill>
                  <a:schemeClr val="tx1"/>
                </a:solidFill>
              </a:rPr>
              <a:t>Data Owner</a:t>
            </a:r>
            <a:endParaRPr lang="en-US" sz="1000" dirty="0"/>
          </a:p>
        </p:txBody>
      </p:sp>
      <p:sp>
        <p:nvSpPr>
          <p:cNvPr id="90" name="Signatur AI-platform 241"/>
          <p:cNvSpPr/>
          <p:nvPr/>
        </p:nvSpPr>
        <p:spPr>
          <a:xfrm>
            <a:off x="365760" y="6455664"/>
            <a:ext cx="219456" cy="137160"/>
          </a:xfrm>
          <a:prstGeom prst="roundRect">
            <a:avLst>
              <a:gd name="adj" fmla="val 26667"/>
            </a:avLst>
          </a:prstGeom>
          <a:solidFill>
            <a:schemeClr val="bg2"/>
          </a:solidFill>
          <a:ln w="12700">
            <a:solidFill>
              <a:schemeClr val="accent2"/>
            </a:solidFill>
            <a:prstDash val="solid"/>
          </a:ln>
        </p:spPr>
      </p:sp>
      <p:sp>
        <p:nvSpPr>
          <p:cNvPr id="91" name="Etiket AI-platform 242"/>
          <p:cNvSpPr txBox="1"/>
          <p:nvPr/>
        </p:nvSpPr>
        <p:spPr>
          <a:xfrm>
            <a:off x="640080" y="6400800"/>
            <a:ext cx="731520" cy="246888"/>
          </a:xfrm>
          <a:prstGeom prst="rect">
            <a:avLst/>
          </a:prstGeom>
          <a:noFill/>
          <a:ln/>
        </p:spPr>
        <p:txBody>
          <a:bodyPr wrap="square" lIns="0" tIns="0" rIns="0" bIns="0" rtlCol="0" anchor="ctr"/>
          <a:lstStyle/>
          <a:p>
            <a:pPr algn="l" indent="0" marL="0">
              <a:buNone/>
            </a:pPr>
            <a:r>
              <a:rPr lang="en-US" sz="1000" dirty="0">
                <a:solidFill>
                  <a:schemeClr val="tx1"/>
                </a:solidFill>
              </a:rPr>
              <a:t>AI-platform</a:t>
            </a:r>
            <a:endParaRPr lang="en-US" sz="1000" dirty="0"/>
          </a:p>
        </p:txBody>
      </p:sp>
      <p:sp>
        <p:nvSpPr>
          <p:cNvPr id="92" name="Signatur Tværgående 243"/>
          <p:cNvSpPr/>
          <p:nvPr/>
        </p:nvSpPr>
        <p:spPr>
          <a:xfrm>
            <a:off x="1572768" y="6455664"/>
            <a:ext cx="219456" cy="137160"/>
          </a:xfrm>
          <a:prstGeom prst="roundRect">
            <a:avLst>
              <a:gd name="adj" fmla="val 26667"/>
            </a:avLst>
          </a:prstGeom>
          <a:solidFill>
            <a:srgbClr val="CFC6E3"/>
          </a:solidFill>
          <a:ln/>
        </p:spPr>
      </p:sp>
      <p:sp>
        <p:nvSpPr>
          <p:cNvPr id="93" name="Etiket Tværgående 244"/>
          <p:cNvSpPr txBox="1"/>
          <p:nvPr/>
        </p:nvSpPr>
        <p:spPr>
          <a:xfrm>
            <a:off x="1847088" y="6400800"/>
            <a:ext cx="777240" cy="246888"/>
          </a:xfrm>
          <a:prstGeom prst="rect">
            <a:avLst/>
          </a:prstGeom>
          <a:noFill/>
          <a:ln/>
        </p:spPr>
        <p:txBody>
          <a:bodyPr wrap="square" lIns="0" tIns="0" rIns="0" bIns="0" rtlCol="0" anchor="ctr"/>
          <a:lstStyle/>
          <a:p>
            <a:pPr algn="l" indent="0" marL="0">
              <a:buNone/>
            </a:pPr>
            <a:r>
              <a:rPr lang="en-US" sz="1000" dirty="0">
                <a:solidFill>
                  <a:schemeClr val="tx1"/>
                </a:solidFill>
              </a:rPr>
              <a:t>Tværgående</a:t>
            </a:r>
            <a:endParaRPr lang="en-US" sz="1000" dirty="0"/>
          </a:p>
        </p:txBody>
      </p:sp>
      <p:sp>
        <p:nvSpPr>
          <p:cNvPr id="94" name="Signatur Ejerskab 245"/>
          <p:cNvSpPr/>
          <p:nvPr/>
        </p:nvSpPr>
        <p:spPr>
          <a:xfrm>
            <a:off x="2825496" y="6455664"/>
            <a:ext cx="219456" cy="137160"/>
          </a:xfrm>
          <a:prstGeom prst="roundRect">
            <a:avLst>
              <a:gd name="adj" fmla="val 26667"/>
            </a:avLst>
          </a:prstGeom>
          <a:solidFill>
            <a:srgbClr val="E8CA80"/>
          </a:solidFill>
          <a:ln/>
        </p:spPr>
      </p:sp>
      <p:sp>
        <p:nvSpPr>
          <p:cNvPr id="95" name="Etiket Ejerskab 246"/>
          <p:cNvSpPr txBox="1"/>
          <p:nvPr/>
        </p:nvSpPr>
        <p:spPr>
          <a:xfrm>
            <a:off x="3099816" y="6400800"/>
            <a:ext cx="548640" cy="246888"/>
          </a:xfrm>
          <a:prstGeom prst="rect">
            <a:avLst/>
          </a:prstGeom>
          <a:noFill/>
          <a:ln/>
        </p:spPr>
        <p:txBody>
          <a:bodyPr wrap="square" lIns="0" tIns="0" rIns="0" bIns="0" rtlCol="0" anchor="ctr"/>
          <a:lstStyle/>
          <a:p>
            <a:pPr algn="l" indent="0" marL="0">
              <a:buNone/>
            </a:pPr>
            <a:r>
              <a:rPr lang="en-US" sz="1000" dirty="0">
                <a:solidFill>
                  <a:schemeClr val="tx1"/>
                </a:solidFill>
              </a:rPr>
              <a:t>Ejerskab</a:t>
            </a:r>
            <a:endParaRPr lang="en-US" sz="1000" dirty="0"/>
          </a:p>
        </p:txBody>
      </p:sp>
      <p:sp>
        <p:nvSpPr>
          <p:cNvPr id="96" name="Signatur Data 247"/>
          <p:cNvSpPr/>
          <p:nvPr/>
        </p:nvSpPr>
        <p:spPr>
          <a:xfrm>
            <a:off x="3849624" y="6455664"/>
            <a:ext cx="219456" cy="137160"/>
          </a:xfrm>
          <a:prstGeom prst="roundRect">
            <a:avLst>
              <a:gd name="adj" fmla="val 26667"/>
            </a:avLst>
          </a:prstGeom>
          <a:solidFill>
            <a:srgbClr val="B5CBE6"/>
          </a:solidFill>
          <a:ln/>
        </p:spPr>
      </p:sp>
      <p:sp>
        <p:nvSpPr>
          <p:cNvPr id="97" name="Etiket Data 248"/>
          <p:cNvSpPr txBox="1"/>
          <p:nvPr/>
        </p:nvSpPr>
        <p:spPr>
          <a:xfrm>
            <a:off x="4123944" y="6400800"/>
            <a:ext cx="365760" cy="246888"/>
          </a:xfrm>
          <a:prstGeom prst="rect">
            <a:avLst/>
          </a:prstGeom>
          <a:noFill/>
          <a:ln/>
        </p:spPr>
        <p:txBody>
          <a:bodyPr wrap="square" lIns="0" tIns="0" rIns="0" bIns="0" rtlCol="0" anchor="ctr"/>
          <a:lstStyle/>
          <a:p>
            <a:pPr algn="l" indent="0" marL="0">
              <a:buNone/>
            </a:pPr>
            <a:r>
              <a:rPr lang="en-US" sz="1000" dirty="0">
                <a:solidFill>
                  <a:schemeClr val="tx1"/>
                </a:solidFill>
              </a:rPr>
              <a:t>Data</a:t>
            </a:r>
            <a:endParaRPr lang="en-US" sz="1000" dirty="0"/>
          </a:p>
        </p:txBody>
      </p:sp>
      <p:sp>
        <p:nvSpPr>
          <p:cNvPr id="98" name="Signatur Værdiskabelse 249"/>
          <p:cNvSpPr/>
          <p:nvPr/>
        </p:nvSpPr>
        <p:spPr>
          <a:xfrm>
            <a:off x="4690872" y="6455664"/>
            <a:ext cx="219456" cy="137160"/>
          </a:xfrm>
          <a:prstGeom prst="roundRect">
            <a:avLst>
              <a:gd name="adj" fmla="val 26667"/>
            </a:avLst>
          </a:prstGeom>
          <a:solidFill>
            <a:srgbClr val="B3D1BE"/>
          </a:solidFill>
          <a:ln/>
        </p:spPr>
      </p:sp>
      <p:sp>
        <p:nvSpPr>
          <p:cNvPr id="99" name="Etiket Værdiskabelse 250"/>
          <p:cNvSpPr txBox="1"/>
          <p:nvPr/>
        </p:nvSpPr>
        <p:spPr>
          <a:xfrm>
            <a:off x="4965192" y="6400800"/>
            <a:ext cx="914400" cy="246888"/>
          </a:xfrm>
          <a:prstGeom prst="rect">
            <a:avLst/>
          </a:prstGeom>
          <a:noFill/>
          <a:ln/>
        </p:spPr>
        <p:txBody>
          <a:bodyPr wrap="square" lIns="0" tIns="0" rIns="0" bIns="0" rtlCol="0" anchor="ctr"/>
          <a:lstStyle/>
          <a:p>
            <a:pPr algn="l" indent="0" marL="0">
              <a:buNone/>
            </a:pPr>
            <a:r>
              <a:rPr lang="en-US" sz="1000" dirty="0">
                <a:solidFill>
                  <a:schemeClr val="tx1"/>
                </a:solidFill>
              </a:rPr>
              <a:t>Værdiskabelse</a:t>
            </a:r>
            <a:endParaRPr lang="en-US" sz="10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Roller: hvem har ansvaret hvor</a:t>
            </a:r>
            <a:endParaRPr lang="en-US" sz="2600" dirty="0"/>
          </a:p>
        </p:txBody>
      </p:sp>
      <p:sp>
        <p:nvSpPr>
          <p:cNvPr id="3" name="Rolle 251"/>
          <p:cNvSpPr/>
          <p:nvPr/>
        </p:nvSpPr>
        <p:spPr>
          <a:xfrm>
            <a:off x="301752" y="822960"/>
            <a:ext cx="11585448"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Enterprise Architect og Sponsor / CDO: sammenhæng og beslutninger på tværs af forretning, data og platform</a:t>
            </a:r>
            <a:endParaRPr lang="en-US" sz="1000" dirty="0"/>
          </a:p>
        </p:txBody>
      </p:sp>
      <p:sp>
        <p:nvSpPr>
          <p:cNvPr id="4" name="Kolonneramme"/>
          <p:cNvSpPr/>
          <p:nvPr/>
        </p:nvSpPr>
        <p:spPr>
          <a:xfrm>
            <a:off x="301752" y="1152144"/>
            <a:ext cx="1728216" cy="4992624"/>
          </a:xfrm>
          <a:prstGeom prst="roundRect">
            <a:avLst>
              <a:gd name="adj" fmla="val 7407"/>
            </a:avLst>
          </a:prstGeom>
          <a:solidFill>
            <a:schemeClr val="bg2"/>
          </a:solidFill>
          <a:ln w="9525">
            <a:solidFill>
              <a:schemeClr val="accent6"/>
            </a:solidFill>
            <a:prstDash val="solid"/>
          </a:ln>
        </p:spPr>
      </p:sp>
      <p:sp>
        <p:nvSpPr>
          <p:cNvPr id="5" name="Kolonneramme"/>
          <p:cNvSpPr/>
          <p:nvPr/>
        </p:nvSpPr>
        <p:spPr>
          <a:xfrm>
            <a:off x="9537192" y="1152144"/>
            <a:ext cx="2350008" cy="4992624"/>
          </a:xfrm>
          <a:prstGeom prst="roundRect">
            <a:avLst>
              <a:gd name="adj" fmla="val 5447"/>
            </a:avLst>
          </a:prstGeom>
          <a:solidFill>
            <a:schemeClr val="bg2"/>
          </a:solidFill>
          <a:ln w="9525">
            <a:solidFill>
              <a:schemeClr val="accent6"/>
            </a:solidFill>
            <a:prstDash val="solid"/>
          </a:ln>
        </p:spPr>
      </p:sp>
      <p:sp>
        <p:nvSpPr>
          <p:cNvPr id="6" name="Kolonneramme"/>
          <p:cNvSpPr/>
          <p:nvPr/>
        </p:nvSpPr>
        <p:spPr>
          <a:xfrm>
            <a:off x="2084832" y="1152144"/>
            <a:ext cx="7397496" cy="4992624"/>
          </a:xfrm>
          <a:prstGeom prst="roundRect">
            <a:avLst>
              <a:gd name="adj" fmla="val 2564"/>
            </a:avLst>
          </a:prstGeom>
          <a:solidFill>
            <a:schemeClr val="bg2"/>
          </a:solidFill>
          <a:ln w="15875">
            <a:solidFill>
              <a:schemeClr val="accent2"/>
            </a:solidFill>
            <a:prstDash val="solid"/>
          </a:ln>
        </p:spPr>
      </p:sp>
      <p:sp>
        <p:nvSpPr>
          <p:cNvPr id="7" name="Kolonne 252"/>
          <p:cNvSpPr/>
          <p:nvPr/>
        </p:nvSpPr>
        <p:spPr>
          <a:xfrm>
            <a:off x="365760" y="1216152"/>
            <a:ext cx="1600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DATA SOURCES</a:t>
            </a:r>
            <a:endParaRPr lang="en-US" sz="1000" dirty="0"/>
          </a:p>
        </p:txBody>
      </p:sp>
      <p:sp>
        <p:nvSpPr>
          <p:cNvPr id="8" name="Kolonne 253"/>
          <p:cNvSpPr/>
          <p:nvPr/>
        </p:nvSpPr>
        <p:spPr>
          <a:xfrm>
            <a:off x="2194560" y="1216152"/>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INGEST</a:t>
            </a:r>
            <a:endParaRPr lang="en-US" sz="1000" dirty="0"/>
          </a:p>
        </p:txBody>
      </p:sp>
      <p:sp>
        <p:nvSpPr>
          <p:cNvPr id="9" name="Kolonne 254"/>
          <p:cNvSpPr/>
          <p:nvPr/>
        </p:nvSpPr>
        <p:spPr>
          <a:xfrm>
            <a:off x="3840480" y="1216152"/>
            <a:ext cx="3886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PROCESS, STORAGE &amp; GOVERNANCE</a:t>
            </a:r>
            <a:endParaRPr lang="en-US" sz="1000" dirty="0"/>
          </a:p>
        </p:txBody>
      </p:sp>
      <p:sp>
        <p:nvSpPr>
          <p:cNvPr id="10" name="Kolonne 255"/>
          <p:cNvSpPr/>
          <p:nvPr/>
        </p:nvSpPr>
        <p:spPr>
          <a:xfrm>
            <a:off x="7955280" y="1216152"/>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EXPOSE</a:t>
            </a:r>
            <a:endParaRPr lang="en-US" sz="1000" dirty="0"/>
          </a:p>
        </p:txBody>
      </p:sp>
      <p:sp>
        <p:nvSpPr>
          <p:cNvPr id="11" name="Kolonne 256"/>
          <p:cNvSpPr/>
          <p:nvPr/>
        </p:nvSpPr>
        <p:spPr>
          <a:xfrm>
            <a:off x="9601200" y="1216152"/>
            <a:ext cx="2221992"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VALUE CREATION</a:t>
            </a:r>
            <a:endParaRPr lang="en-US" sz="1000" dirty="0"/>
          </a:p>
        </p:txBody>
      </p:sp>
      <p:sp>
        <p:nvSpPr>
          <p:cNvPr id="12" name="Returflow 257"/>
          <p:cNvSpPr/>
          <p:nvPr/>
        </p:nvSpPr>
        <p:spPr>
          <a:xfrm>
            <a:off x="10698480" y="6144768"/>
            <a:ext cx="0" cy="128016"/>
          </a:xfrm>
          <a:prstGeom prst="line">
            <a:avLst/>
          </a:prstGeom>
          <a:noFill/>
          <a:ln w="9525">
            <a:solidFill>
              <a:schemeClr val="accent6"/>
            </a:solidFill>
            <a:prstDash val="solid"/>
          </a:ln>
        </p:spPr>
      </p:sp>
      <p:sp>
        <p:nvSpPr>
          <p:cNvPr id="13" name="Returflow 258"/>
          <p:cNvSpPr/>
          <p:nvPr/>
        </p:nvSpPr>
        <p:spPr>
          <a:xfrm>
            <a:off x="1188720" y="6272784"/>
            <a:ext cx="9509760" cy="0"/>
          </a:xfrm>
          <a:prstGeom prst="line">
            <a:avLst/>
          </a:prstGeom>
          <a:noFill/>
          <a:ln w="9525">
            <a:solidFill>
              <a:schemeClr val="accent6"/>
            </a:solidFill>
            <a:prstDash val="solid"/>
          </a:ln>
        </p:spPr>
      </p:sp>
      <p:sp>
        <p:nvSpPr>
          <p:cNvPr id="14" name="Returflow 259"/>
          <p:cNvSpPr/>
          <p:nvPr/>
        </p:nvSpPr>
        <p:spPr>
          <a:xfrm>
            <a:off x="1188720" y="6144768"/>
            <a:ext cx="0" cy="128016"/>
          </a:xfrm>
          <a:prstGeom prst="line">
            <a:avLst/>
          </a:prstGeom>
          <a:noFill/>
          <a:ln w="9525">
            <a:solidFill>
              <a:schemeClr val="accent6"/>
            </a:solidFill>
            <a:prstDash val="solid"/>
            <a:headEnd type="triangle"/>
          </a:ln>
        </p:spPr>
      </p:sp>
      <p:sp>
        <p:nvSpPr>
          <p:cNvPr id="15" name="Returflow 260"/>
          <p:cNvSpPr/>
          <p:nvPr/>
        </p:nvSpPr>
        <p:spPr>
          <a:xfrm>
            <a:off x="4434840" y="6181344"/>
            <a:ext cx="3017520" cy="182880"/>
          </a:xfrm>
          <a:prstGeom prst="roundRect">
            <a:avLst>
              <a:gd name="adj" fmla="val 25000"/>
            </a:avLst>
          </a:prstGeom>
          <a:solidFill>
            <a:schemeClr val="bg1"/>
          </a:solidFill>
          <a:ln/>
        </p:spPr>
        <p:txBody>
          <a:bodyPr wrap="square" lIns="0" tIns="0" rIns="0" bIns="0" rtlCol="0" anchor="ctr"/>
          <a:lstStyle/>
          <a:p>
            <a:pPr algn="ctr" indent="0" marL="0">
              <a:buNone/>
            </a:pPr>
            <a:r>
              <a:rPr lang="en-US" sz="900" dirty="0">
                <a:solidFill>
                  <a:schemeClr val="accent6"/>
                </a:solidFill>
              </a:rPr>
              <a:t>Returflow: modeller og data tilbage til forretningssystemerne</a:t>
            </a:r>
            <a:endParaRPr lang="en-US" sz="900" dirty="0"/>
          </a:p>
        </p:txBody>
      </p:sp>
      <p:sp>
        <p:nvSpPr>
          <p:cNvPr id="16" name="Gruppe CUSTOMERS"/>
          <p:cNvSpPr/>
          <p:nvPr/>
        </p:nvSpPr>
        <p:spPr>
          <a:xfrm>
            <a:off x="324612" y="1572768"/>
            <a:ext cx="1682496" cy="987552"/>
          </a:xfrm>
          <a:prstGeom prst="roundRect">
            <a:avLst>
              <a:gd name="adj" fmla="val 8333"/>
            </a:avLst>
          </a:prstGeom>
          <a:solidFill>
            <a:schemeClr val="accent6">
              <a:alpha val="14000"/>
            </a:schemeClr>
          </a:solidFill>
          <a:ln/>
        </p:spPr>
      </p:sp>
      <p:sp>
        <p:nvSpPr>
          <p:cNvPr id="17" name="Etiket CUSTOMERS 261"/>
          <p:cNvSpPr txBox="1"/>
          <p:nvPr/>
        </p:nvSpPr>
        <p:spPr>
          <a:xfrm>
            <a:off x="365760" y="1591056"/>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CUSTOMERS</a:t>
            </a:r>
            <a:endParaRPr lang="en-US" sz="1000" dirty="0"/>
          </a:p>
        </p:txBody>
      </p:sp>
      <p:sp>
        <p:nvSpPr>
          <p:cNvPr id="18" name="Kort 262"/>
          <p:cNvSpPr/>
          <p:nvPr/>
        </p:nvSpPr>
        <p:spPr>
          <a:xfrm>
            <a:off x="365760" y="1819656"/>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Devices</a:t>
            </a:r>
            <a:endParaRPr lang="en-US" sz="950" dirty="0"/>
          </a:p>
        </p:txBody>
      </p:sp>
      <p:pic>
        <p:nvPicPr>
          <p:cNvPr id="19" name="Ikon Devices 263" descr="preencoded.png">    </p:cNvPr>
          <p:cNvPicPr>
            <a:picLocks noChangeAspect="1"/>
          </p:cNvPicPr>
          <p:nvPr/>
        </p:nvPicPr>
        <p:blipFill>
          <a:blip r:embed="rId1"/>
          <a:stretch>
            <a:fillRect/>
          </a:stretch>
        </p:blipFill>
        <p:spPr>
          <a:xfrm>
            <a:off x="448056" y="1874520"/>
            <a:ext cx="219456" cy="219456"/>
          </a:xfrm>
          <a:prstGeom prst="rect">
            <a:avLst/>
          </a:prstGeom>
        </p:spPr>
      </p:pic>
      <p:sp>
        <p:nvSpPr>
          <p:cNvPr id="20" name="Kort 264"/>
          <p:cNvSpPr/>
          <p:nvPr/>
        </p:nvSpPr>
        <p:spPr>
          <a:xfrm>
            <a:off x="365760" y="2185416"/>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Apps</a:t>
            </a:r>
            <a:endParaRPr lang="en-US" sz="950" dirty="0"/>
          </a:p>
        </p:txBody>
      </p:sp>
      <p:pic>
        <p:nvPicPr>
          <p:cNvPr id="21" name="Ikon Apps 265" descr="preencoded.png">    </p:cNvPr>
          <p:cNvPicPr>
            <a:picLocks noChangeAspect="1"/>
          </p:cNvPicPr>
          <p:nvPr/>
        </p:nvPicPr>
        <p:blipFill>
          <a:blip r:embed="rId2"/>
          <a:stretch>
            <a:fillRect/>
          </a:stretch>
        </p:blipFill>
        <p:spPr>
          <a:xfrm>
            <a:off x="448056" y="2240280"/>
            <a:ext cx="219456" cy="219456"/>
          </a:xfrm>
          <a:prstGeom prst="rect">
            <a:avLst/>
          </a:prstGeom>
        </p:spPr>
      </p:pic>
      <p:sp>
        <p:nvSpPr>
          <p:cNvPr id="22" name="Gruppe BUSINESS SYSTEMS"/>
          <p:cNvSpPr/>
          <p:nvPr/>
        </p:nvSpPr>
        <p:spPr>
          <a:xfrm>
            <a:off x="324612" y="2615184"/>
            <a:ext cx="1682496" cy="1719072"/>
          </a:xfrm>
          <a:prstGeom prst="roundRect">
            <a:avLst>
              <a:gd name="adj" fmla="val 4891"/>
            </a:avLst>
          </a:prstGeom>
          <a:solidFill>
            <a:schemeClr val="accent6">
              <a:alpha val="14000"/>
            </a:schemeClr>
          </a:solidFill>
          <a:ln/>
        </p:spPr>
      </p:sp>
      <p:sp>
        <p:nvSpPr>
          <p:cNvPr id="23" name="Etiket BUSINESS SYSTEMS 266"/>
          <p:cNvSpPr txBox="1"/>
          <p:nvPr/>
        </p:nvSpPr>
        <p:spPr>
          <a:xfrm>
            <a:off x="365760" y="2633472"/>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SYSTEMS</a:t>
            </a:r>
            <a:endParaRPr lang="en-US" sz="1000" dirty="0"/>
          </a:p>
        </p:txBody>
      </p:sp>
      <p:sp>
        <p:nvSpPr>
          <p:cNvPr id="24" name="Kort 267"/>
          <p:cNvSpPr/>
          <p:nvPr/>
        </p:nvSpPr>
        <p:spPr>
          <a:xfrm>
            <a:off x="365760" y="2862072"/>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Data repositories</a:t>
            </a:r>
            <a:endParaRPr lang="en-US" sz="950" dirty="0"/>
          </a:p>
        </p:txBody>
      </p:sp>
      <p:pic>
        <p:nvPicPr>
          <p:cNvPr id="25" name="Ikon Data repositories 268" descr="preencoded.png">    </p:cNvPr>
          <p:cNvPicPr>
            <a:picLocks noChangeAspect="1"/>
          </p:cNvPicPr>
          <p:nvPr/>
        </p:nvPicPr>
        <p:blipFill>
          <a:blip r:embed="rId3"/>
          <a:stretch>
            <a:fillRect/>
          </a:stretch>
        </p:blipFill>
        <p:spPr>
          <a:xfrm>
            <a:off x="448056" y="2916936"/>
            <a:ext cx="219456" cy="219456"/>
          </a:xfrm>
          <a:prstGeom prst="rect">
            <a:avLst/>
          </a:prstGeom>
        </p:spPr>
      </p:pic>
      <p:sp>
        <p:nvSpPr>
          <p:cNvPr id="26" name="Kort 269"/>
          <p:cNvSpPr/>
          <p:nvPr/>
        </p:nvSpPr>
        <p:spPr>
          <a:xfrm>
            <a:off x="365760" y="3227832"/>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Data warehouse (eksisterende)</a:t>
            </a:r>
            <a:endParaRPr lang="en-US" sz="950" dirty="0"/>
          </a:p>
        </p:txBody>
      </p:sp>
      <p:pic>
        <p:nvPicPr>
          <p:cNvPr id="27" name="Ikon Data warehouse (eksisterende) 270" descr="preencoded.png">    </p:cNvPr>
          <p:cNvPicPr>
            <a:picLocks noChangeAspect="1"/>
          </p:cNvPicPr>
          <p:nvPr/>
        </p:nvPicPr>
        <p:blipFill>
          <a:blip r:embed="rId4"/>
          <a:stretch>
            <a:fillRect/>
          </a:stretch>
        </p:blipFill>
        <p:spPr>
          <a:xfrm>
            <a:off x="448056" y="3282696"/>
            <a:ext cx="219456" cy="219456"/>
          </a:xfrm>
          <a:prstGeom prst="rect">
            <a:avLst/>
          </a:prstGeom>
        </p:spPr>
      </p:pic>
      <p:sp>
        <p:nvSpPr>
          <p:cNvPr id="28" name="Kort 271"/>
          <p:cNvSpPr/>
          <p:nvPr/>
        </p:nvSpPr>
        <p:spPr>
          <a:xfrm>
            <a:off x="365760" y="3593592"/>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Data record systems</a:t>
            </a:r>
            <a:endParaRPr lang="en-US" sz="950" dirty="0"/>
          </a:p>
        </p:txBody>
      </p:sp>
      <p:pic>
        <p:nvPicPr>
          <p:cNvPr id="29" name="Ikon Data record systems 272" descr="preencoded.png">    </p:cNvPr>
          <p:cNvPicPr>
            <a:picLocks noChangeAspect="1"/>
          </p:cNvPicPr>
          <p:nvPr/>
        </p:nvPicPr>
        <p:blipFill>
          <a:blip r:embed="rId5"/>
          <a:stretch>
            <a:fillRect/>
          </a:stretch>
        </p:blipFill>
        <p:spPr>
          <a:xfrm>
            <a:off x="448056" y="3648456"/>
            <a:ext cx="219456" cy="219456"/>
          </a:xfrm>
          <a:prstGeom prst="rect">
            <a:avLst/>
          </a:prstGeom>
        </p:spPr>
      </p:pic>
      <p:sp>
        <p:nvSpPr>
          <p:cNvPr id="30" name="Kort 273"/>
          <p:cNvSpPr/>
          <p:nvPr/>
        </p:nvSpPr>
        <p:spPr>
          <a:xfrm>
            <a:off x="365760" y="3959352"/>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Data infrastructure</a:t>
            </a:r>
            <a:endParaRPr lang="en-US" sz="950" dirty="0"/>
          </a:p>
        </p:txBody>
      </p:sp>
      <p:pic>
        <p:nvPicPr>
          <p:cNvPr id="31" name="Ikon Data infrastructure 274" descr="preencoded.png">    </p:cNvPr>
          <p:cNvPicPr>
            <a:picLocks noChangeAspect="1"/>
          </p:cNvPicPr>
          <p:nvPr/>
        </p:nvPicPr>
        <p:blipFill>
          <a:blip r:embed="rId6"/>
          <a:stretch>
            <a:fillRect/>
          </a:stretch>
        </p:blipFill>
        <p:spPr>
          <a:xfrm>
            <a:off x="448056" y="4014216"/>
            <a:ext cx="219456" cy="219456"/>
          </a:xfrm>
          <a:prstGeom prst="rect">
            <a:avLst/>
          </a:prstGeom>
        </p:spPr>
      </p:pic>
      <p:sp>
        <p:nvSpPr>
          <p:cNvPr id="32" name="Gruppe EXTERNAL &amp; DOCUMENTS"/>
          <p:cNvSpPr/>
          <p:nvPr/>
        </p:nvSpPr>
        <p:spPr>
          <a:xfrm>
            <a:off x="324612" y="4389120"/>
            <a:ext cx="1682496" cy="987552"/>
          </a:xfrm>
          <a:prstGeom prst="roundRect">
            <a:avLst>
              <a:gd name="adj" fmla="val 8333"/>
            </a:avLst>
          </a:prstGeom>
          <a:solidFill>
            <a:schemeClr val="accent6">
              <a:alpha val="14000"/>
            </a:schemeClr>
          </a:solidFill>
          <a:ln/>
        </p:spPr>
      </p:sp>
      <p:sp>
        <p:nvSpPr>
          <p:cNvPr id="33" name="Etiket EXTERNAL &amp;amp; DOCUMENTS 275"/>
          <p:cNvSpPr txBox="1"/>
          <p:nvPr/>
        </p:nvSpPr>
        <p:spPr>
          <a:xfrm>
            <a:off x="365760" y="4407408"/>
            <a:ext cx="1600200" cy="228600"/>
          </a:xfrm>
          <a:prstGeom prst="rect">
            <a:avLst/>
          </a:prstGeom>
          <a:noFill/>
          <a:ln/>
        </p:spPr>
        <p:txBody>
          <a:bodyPr wrap="square" lIns="0" tIns="0" rIns="0" bIns="0" rtlCol="0" anchor="ctr"/>
          <a:lstStyle/>
          <a:p>
            <a:pPr algn="l" indent="0" marL="0">
              <a:buNone/>
            </a:pPr>
            <a:r>
              <a:rPr lang="en-US" sz="950" b="1" dirty="0">
                <a:solidFill>
                  <a:schemeClr val="accent1"/>
                </a:solidFill>
              </a:rPr>
              <a:t>EXTERNAL &amp; DOCUMENTS</a:t>
            </a:r>
            <a:endParaRPr lang="en-US" sz="950" dirty="0"/>
          </a:p>
        </p:txBody>
      </p:sp>
      <p:sp>
        <p:nvSpPr>
          <p:cNvPr id="34" name="Kort 276"/>
          <p:cNvSpPr/>
          <p:nvPr/>
        </p:nvSpPr>
        <p:spPr>
          <a:xfrm>
            <a:off x="365760" y="4636008"/>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External &amp; SaaS data</a:t>
            </a:r>
            <a:endParaRPr lang="en-US" sz="950" dirty="0"/>
          </a:p>
        </p:txBody>
      </p:sp>
      <p:pic>
        <p:nvPicPr>
          <p:cNvPr id="35" name="Ikon External &amp; SaaS data 277" descr="preencoded.png">    </p:cNvPr>
          <p:cNvPicPr>
            <a:picLocks noChangeAspect="1"/>
          </p:cNvPicPr>
          <p:nvPr/>
        </p:nvPicPr>
        <p:blipFill>
          <a:blip r:embed="rId7"/>
          <a:stretch>
            <a:fillRect/>
          </a:stretch>
        </p:blipFill>
        <p:spPr>
          <a:xfrm>
            <a:off x="448056" y="4690872"/>
            <a:ext cx="219456" cy="219456"/>
          </a:xfrm>
          <a:prstGeom prst="rect">
            <a:avLst/>
          </a:prstGeom>
        </p:spPr>
      </p:pic>
      <p:sp>
        <p:nvSpPr>
          <p:cNvPr id="36" name="Kort 278"/>
          <p:cNvSpPr/>
          <p:nvPr/>
        </p:nvSpPr>
        <p:spPr>
          <a:xfrm>
            <a:off x="365760" y="5001768"/>
            <a:ext cx="1600200" cy="329184"/>
          </a:xfrm>
          <a:prstGeom prst="roundRect">
            <a:avLst>
              <a:gd name="adj" fmla="val 2222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Documents &amp; unstructured</a:t>
            </a:r>
            <a:endParaRPr lang="en-US" sz="950" dirty="0"/>
          </a:p>
        </p:txBody>
      </p:sp>
      <p:pic>
        <p:nvPicPr>
          <p:cNvPr id="37" name="Ikon Documents &amp; unstructured 279" descr="preencoded.png">    </p:cNvPr>
          <p:cNvPicPr>
            <a:picLocks noChangeAspect="1"/>
          </p:cNvPicPr>
          <p:nvPr/>
        </p:nvPicPr>
        <p:blipFill>
          <a:blip r:embed="rId8"/>
          <a:stretch>
            <a:fillRect/>
          </a:stretch>
        </p:blipFill>
        <p:spPr>
          <a:xfrm>
            <a:off x="448056" y="5056632"/>
            <a:ext cx="219456" cy="219456"/>
          </a:xfrm>
          <a:prstGeom prst="rect">
            <a:avLst/>
          </a:prstGeom>
        </p:spPr>
      </p:pic>
      <p:sp>
        <p:nvSpPr>
          <p:cNvPr id="38" name="Rolle 280"/>
          <p:cNvSpPr/>
          <p:nvPr/>
        </p:nvSpPr>
        <p:spPr>
          <a:xfrm>
            <a:off x="365760" y="5468112"/>
            <a:ext cx="1600200" cy="246888"/>
          </a:xfrm>
          <a:prstGeom prst="roundRect">
            <a:avLst>
              <a:gd name="adj" fmla="val 50000"/>
            </a:avLst>
          </a:prstGeom>
          <a:solidFill>
            <a:srgbClr val="E8CA80"/>
          </a:solidFill>
          <a:ln/>
        </p:spPr>
        <p:txBody>
          <a:bodyPr wrap="square" lIns="25400" tIns="25400" rIns="25400" bIns="25400" rtlCol="0" anchor="ctr"/>
          <a:lstStyle/>
          <a:p>
            <a:pPr algn="ctr" indent="0" marL="0">
              <a:buNone/>
            </a:pPr>
            <a:r>
              <a:rPr lang="en-US" sz="1000" b="1" dirty="0">
                <a:solidFill>
                  <a:schemeClr val="tx1"/>
                </a:solidFill>
              </a:rPr>
              <a:t>Data Owner</a:t>
            </a:r>
            <a:endParaRPr lang="en-US" sz="1000" dirty="0"/>
          </a:p>
        </p:txBody>
      </p:sp>
      <p:sp>
        <p:nvSpPr>
          <p:cNvPr id="39" name="Gruppe CONNECT &amp; INGEST"/>
          <p:cNvSpPr/>
          <p:nvPr/>
        </p:nvSpPr>
        <p:spPr>
          <a:xfrm>
            <a:off x="2153412" y="1572768"/>
            <a:ext cx="1499616" cy="2002536"/>
          </a:xfrm>
          <a:prstGeom prst="roundRect">
            <a:avLst>
              <a:gd name="adj" fmla="val 5488"/>
            </a:avLst>
          </a:prstGeom>
          <a:solidFill>
            <a:schemeClr val="accent1">
              <a:alpha val="10000"/>
            </a:schemeClr>
          </a:solidFill>
          <a:ln/>
        </p:spPr>
      </p:sp>
      <p:sp>
        <p:nvSpPr>
          <p:cNvPr id="40" name="Etiket CONNECT &amp;amp; INGEST 281"/>
          <p:cNvSpPr txBox="1"/>
          <p:nvPr/>
        </p:nvSpPr>
        <p:spPr>
          <a:xfrm>
            <a:off x="2194560" y="1591056"/>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CONNECT &amp; INGEST</a:t>
            </a:r>
            <a:endParaRPr lang="en-US" sz="1000" dirty="0"/>
          </a:p>
        </p:txBody>
      </p:sp>
      <p:sp>
        <p:nvSpPr>
          <p:cNvPr id="41" name="Kort 282"/>
          <p:cNvSpPr/>
          <p:nvPr/>
        </p:nvSpPr>
        <p:spPr>
          <a:xfrm>
            <a:off x="2194560" y="1819656"/>
            <a:ext cx="1417320"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accent6"/>
                </a:solidFill>
              </a:rPr>
              <a:t>Streams</a:t>
            </a:r>
            <a:endParaRPr lang="en-US" sz="1000" dirty="0"/>
          </a:p>
        </p:txBody>
      </p:sp>
      <p:pic>
        <p:nvPicPr>
          <p:cNvPr id="42" name="Ikon Streams 283" descr="preencoded.png">    </p:cNvPr>
          <p:cNvPicPr>
            <a:picLocks noChangeAspect="1"/>
          </p:cNvPicPr>
          <p:nvPr/>
        </p:nvPicPr>
        <p:blipFill>
          <a:blip r:embed="rId9"/>
          <a:stretch>
            <a:fillRect/>
          </a:stretch>
        </p:blipFill>
        <p:spPr>
          <a:xfrm>
            <a:off x="2276856" y="1865376"/>
            <a:ext cx="219456" cy="219456"/>
          </a:xfrm>
          <a:prstGeom prst="rect">
            <a:avLst/>
          </a:prstGeom>
        </p:spPr>
      </p:pic>
      <p:sp>
        <p:nvSpPr>
          <p:cNvPr id="43" name="Kort 284"/>
          <p:cNvSpPr/>
          <p:nvPr/>
        </p:nvSpPr>
        <p:spPr>
          <a:xfrm>
            <a:off x="2194560" y="2185416"/>
            <a:ext cx="1417320"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accent6"/>
                </a:solidFill>
              </a:rPr>
              <a:t>Data load</a:t>
            </a:r>
            <a:endParaRPr lang="en-US" sz="1000" dirty="0"/>
          </a:p>
        </p:txBody>
      </p:sp>
      <p:pic>
        <p:nvPicPr>
          <p:cNvPr id="44" name="Ikon Data load 285" descr="preencoded.png">    </p:cNvPr>
          <p:cNvPicPr>
            <a:picLocks noChangeAspect="1"/>
          </p:cNvPicPr>
          <p:nvPr/>
        </p:nvPicPr>
        <p:blipFill>
          <a:blip r:embed="rId10"/>
          <a:stretch>
            <a:fillRect/>
          </a:stretch>
        </p:blipFill>
        <p:spPr>
          <a:xfrm>
            <a:off x="2276856" y="2231136"/>
            <a:ext cx="219456" cy="219456"/>
          </a:xfrm>
          <a:prstGeom prst="rect">
            <a:avLst/>
          </a:prstGeom>
        </p:spPr>
      </p:pic>
      <p:sp>
        <p:nvSpPr>
          <p:cNvPr id="45" name="Kort 286"/>
          <p:cNvSpPr/>
          <p:nvPr/>
        </p:nvSpPr>
        <p:spPr>
          <a:xfrm>
            <a:off x="2194560" y="2551176"/>
            <a:ext cx="1417320"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accent6"/>
                </a:solidFill>
              </a:rPr>
              <a:t>API</a:t>
            </a:r>
            <a:endParaRPr lang="en-US" sz="1000" dirty="0"/>
          </a:p>
        </p:txBody>
      </p:sp>
      <p:pic>
        <p:nvPicPr>
          <p:cNvPr id="46" name="Ikon API 287" descr="preencoded.png">    </p:cNvPr>
          <p:cNvPicPr>
            <a:picLocks noChangeAspect="1"/>
          </p:cNvPicPr>
          <p:nvPr/>
        </p:nvPicPr>
        <p:blipFill>
          <a:blip r:embed="rId11"/>
          <a:stretch>
            <a:fillRect/>
          </a:stretch>
        </p:blipFill>
        <p:spPr>
          <a:xfrm>
            <a:off x="2276856" y="2596896"/>
            <a:ext cx="219456" cy="219456"/>
          </a:xfrm>
          <a:prstGeom prst="rect">
            <a:avLst/>
          </a:prstGeom>
        </p:spPr>
      </p:pic>
      <p:sp>
        <p:nvSpPr>
          <p:cNvPr id="47" name="Kort 288"/>
          <p:cNvSpPr/>
          <p:nvPr/>
        </p:nvSpPr>
        <p:spPr>
          <a:xfrm>
            <a:off x="2194560" y="2916936"/>
            <a:ext cx="1417320" cy="310896"/>
          </a:xfrm>
          <a:prstGeom prst="roundRect">
            <a:avLst>
              <a:gd name="adj" fmla="val 2352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accent6"/>
                </a:solidFill>
              </a:rPr>
              <a:t>Connector</a:t>
            </a:r>
            <a:endParaRPr lang="en-US" sz="1000" dirty="0"/>
          </a:p>
        </p:txBody>
      </p:sp>
      <p:pic>
        <p:nvPicPr>
          <p:cNvPr id="48" name="Ikon Connector 289" descr="preencoded.png">    </p:cNvPr>
          <p:cNvPicPr>
            <a:picLocks noChangeAspect="1"/>
          </p:cNvPicPr>
          <p:nvPr/>
        </p:nvPicPr>
        <p:blipFill>
          <a:blip r:embed="rId12"/>
          <a:stretch>
            <a:fillRect/>
          </a:stretch>
        </p:blipFill>
        <p:spPr>
          <a:xfrm>
            <a:off x="2276856" y="2962656"/>
            <a:ext cx="219456" cy="219456"/>
          </a:xfrm>
          <a:prstGeom prst="rect">
            <a:avLst/>
          </a:prstGeom>
        </p:spPr>
      </p:pic>
      <p:sp>
        <p:nvSpPr>
          <p:cNvPr id="49" name="Rolle 290"/>
          <p:cNvSpPr/>
          <p:nvPr/>
        </p:nvSpPr>
        <p:spPr>
          <a:xfrm>
            <a:off x="2194560" y="3273552"/>
            <a:ext cx="1417320"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Engineer</a:t>
            </a:r>
            <a:endParaRPr lang="en-US" sz="1000" dirty="0"/>
          </a:p>
        </p:txBody>
      </p:sp>
      <p:sp>
        <p:nvSpPr>
          <p:cNvPr id="50" name="Gruppe PLATFORM SERVICES"/>
          <p:cNvSpPr/>
          <p:nvPr/>
        </p:nvSpPr>
        <p:spPr>
          <a:xfrm>
            <a:off x="2153412" y="3657600"/>
            <a:ext cx="1499616" cy="978408"/>
          </a:xfrm>
          <a:prstGeom prst="roundRect">
            <a:avLst>
              <a:gd name="adj" fmla="val 8411"/>
            </a:avLst>
          </a:prstGeom>
          <a:solidFill>
            <a:schemeClr val="accent1">
              <a:alpha val="10000"/>
            </a:schemeClr>
          </a:solidFill>
          <a:ln/>
        </p:spPr>
      </p:sp>
      <p:sp>
        <p:nvSpPr>
          <p:cNvPr id="51" name="Etiket PLATFORM SERVICES 291"/>
          <p:cNvSpPr txBox="1"/>
          <p:nvPr/>
        </p:nvSpPr>
        <p:spPr>
          <a:xfrm>
            <a:off x="2194560" y="367588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PLATFORM SERVICES</a:t>
            </a:r>
            <a:endParaRPr lang="en-US" sz="1000" dirty="0"/>
          </a:p>
        </p:txBody>
      </p:sp>
      <p:sp>
        <p:nvSpPr>
          <p:cNvPr id="52" name="Kort 292"/>
          <p:cNvSpPr/>
          <p:nvPr/>
        </p:nvSpPr>
        <p:spPr>
          <a:xfrm>
            <a:off x="2194560" y="3904488"/>
            <a:ext cx="1417320" cy="384048"/>
          </a:xfrm>
          <a:prstGeom prst="roundRect">
            <a:avLst>
              <a:gd name="adj" fmla="val 19048"/>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accent6"/>
                </a:solidFill>
              </a:rPr>
              <a:t>Consent &amp; subscribe</a:t>
            </a:r>
            <a:endParaRPr lang="en-US" sz="1000" dirty="0"/>
          </a:p>
        </p:txBody>
      </p:sp>
      <p:pic>
        <p:nvPicPr>
          <p:cNvPr id="53" name="Ikon Consent &amp; subscribe 293" descr="preencoded.png">    </p:cNvPr>
          <p:cNvPicPr>
            <a:picLocks noChangeAspect="1"/>
          </p:cNvPicPr>
          <p:nvPr/>
        </p:nvPicPr>
        <p:blipFill>
          <a:blip r:embed="rId13"/>
          <a:stretch>
            <a:fillRect/>
          </a:stretch>
        </p:blipFill>
        <p:spPr>
          <a:xfrm>
            <a:off x="2276856" y="3986784"/>
            <a:ext cx="219456" cy="219456"/>
          </a:xfrm>
          <a:prstGeom prst="rect">
            <a:avLst/>
          </a:prstGeom>
        </p:spPr>
      </p:pic>
      <p:sp>
        <p:nvSpPr>
          <p:cNvPr id="54" name="Rolle 294"/>
          <p:cNvSpPr/>
          <p:nvPr/>
        </p:nvSpPr>
        <p:spPr>
          <a:xfrm>
            <a:off x="2194560" y="4334256"/>
            <a:ext cx="1417320" cy="246888"/>
          </a:xfrm>
          <a:prstGeom prst="roundRect">
            <a:avLst>
              <a:gd name="adj" fmla="val 50000"/>
            </a:avLst>
          </a:prstGeom>
          <a:solidFill>
            <a:schemeClr val="bg2"/>
          </a:solidFill>
          <a:ln w="9525">
            <a:solidFill>
              <a:schemeClr val="accent6"/>
            </a:solidFill>
            <a:prstDash val="dash"/>
          </a:ln>
        </p:spPr>
        <p:txBody>
          <a:bodyPr wrap="square" lIns="25400" tIns="25400" rIns="25400" bIns="25400" rtlCol="0" anchor="ctr"/>
          <a:lstStyle/>
          <a:p>
            <a:pPr algn="ctr" indent="0" marL="0">
              <a:buNone/>
            </a:pPr>
            <a:r>
              <a:rPr lang="en-US" sz="1000" dirty="0">
                <a:solidFill>
                  <a:schemeClr val="accent6"/>
                </a:solidFill>
              </a:rPr>
              <a:t>Ejer aftales</a:t>
            </a:r>
            <a:endParaRPr lang="en-US" sz="1000" dirty="0"/>
          </a:p>
        </p:txBody>
      </p:sp>
      <p:sp>
        <p:nvSpPr>
          <p:cNvPr id="55" name="Gruppe GOVERNANCE"/>
          <p:cNvSpPr/>
          <p:nvPr/>
        </p:nvSpPr>
        <p:spPr>
          <a:xfrm>
            <a:off x="3799332" y="1572768"/>
            <a:ext cx="3968496" cy="1152144"/>
          </a:xfrm>
          <a:prstGeom prst="roundRect">
            <a:avLst>
              <a:gd name="adj" fmla="val 7143"/>
            </a:avLst>
          </a:prstGeom>
          <a:solidFill>
            <a:srgbClr val="6B4FA0">
              <a:alpha val="15000"/>
            </a:srgbClr>
          </a:solidFill>
          <a:ln/>
        </p:spPr>
      </p:sp>
      <p:sp>
        <p:nvSpPr>
          <p:cNvPr id="56" name="Etiket GOVERNANCE 295"/>
          <p:cNvSpPr txBox="1"/>
          <p:nvPr/>
        </p:nvSpPr>
        <p:spPr>
          <a:xfrm>
            <a:off x="3840480" y="1591056"/>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GOVERNANCE</a:t>
            </a:r>
            <a:endParaRPr lang="en-US" sz="1000" dirty="0"/>
          </a:p>
        </p:txBody>
      </p:sp>
      <p:sp>
        <p:nvSpPr>
          <p:cNvPr id="57" name="Kort 296"/>
          <p:cNvSpPr/>
          <p:nvPr/>
        </p:nvSpPr>
        <p:spPr>
          <a:xfrm>
            <a:off x="3840480" y="1819656"/>
            <a:ext cx="125272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accent6"/>
                </a:solidFill>
              </a:rPr>
              <a:t>Platform</a:t>
            </a:r>
            <a:endParaRPr lang="en-US" sz="1000" dirty="0"/>
          </a:p>
        </p:txBody>
      </p:sp>
      <p:pic>
        <p:nvPicPr>
          <p:cNvPr id="58" name="Ikon Platform 297" descr="preencoded.png">    </p:cNvPr>
          <p:cNvPicPr>
            <a:picLocks noChangeAspect="1"/>
          </p:cNvPicPr>
          <p:nvPr/>
        </p:nvPicPr>
        <p:blipFill>
          <a:blip r:embed="rId14"/>
          <a:stretch>
            <a:fillRect/>
          </a:stretch>
        </p:blipFill>
        <p:spPr>
          <a:xfrm>
            <a:off x="3922776" y="1856232"/>
            <a:ext cx="201168" cy="201168"/>
          </a:xfrm>
          <a:prstGeom prst="rect">
            <a:avLst/>
          </a:prstGeom>
        </p:spPr>
      </p:pic>
      <p:sp>
        <p:nvSpPr>
          <p:cNvPr id="59" name="Kort 298"/>
          <p:cNvSpPr/>
          <p:nvPr/>
        </p:nvSpPr>
        <p:spPr>
          <a:xfrm>
            <a:off x="5157216" y="1819656"/>
            <a:ext cx="125272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accent6"/>
                </a:solidFill>
              </a:rPr>
              <a:t>Data</a:t>
            </a:r>
            <a:endParaRPr lang="en-US" sz="1000" dirty="0"/>
          </a:p>
        </p:txBody>
      </p:sp>
      <p:pic>
        <p:nvPicPr>
          <p:cNvPr id="60" name="Ikon Data 299" descr="preencoded.png">    </p:cNvPr>
          <p:cNvPicPr>
            <a:picLocks noChangeAspect="1"/>
          </p:cNvPicPr>
          <p:nvPr/>
        </p:nvPicPr>
        <p:blipFill>
          <a:blip r:embed="rId15"/>
          <a:stretch>
            <a:fillRect/>
          </a:stretch>
        </p:blipFill>
        <p:spPr>
          <a:xfrm>
            <a:off x="5239512" y="1856232"/>
            <a:ext cx="201168" cy="201168"/>
          </a:xfrm>
          <a:prstGeom prst="rect">
            <a:avLst/>
          </a:prstGeom>
        </p:spPr>
      </p:pic>
      <p:sp>
        <p:nvSpPr>
          <p:cNvPr id="61" name="Kort 300"/>
          <p:cNvSpPr/>
          <p:nvPr/>
        </p:nvSpPr>
        <p:spPr>
          <a:xfrm>
            <a:off x="6473952" y="1819656"/>
            <a:ext cx="125272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accent6"/>
                </a:solidFill>
              </a:rPr>
              <a:t>AI</a:t>
            </a:r>
            <a:endParaRPr lang="en-US" sz="1000" dirty="0"/>
          </a:p>
        </p:txBody>
      </p:sp>
      <p:pic>
        <p:nvPicPr>
          <p:cNvPr id="62" name="Ikon AI 301" descr="preencoded.png">    </p:cNvPr>
          <p:cNvPicPr>
            <a:picLocks noChangeAspect="1"/>
          </p:cNvPicPr>
          <p:nvPr/>
        </p:nvPicPr>
        <p:blipFill>
          <a:blip r:embed="rId16"/>
          <a:stretch>
            <a:fillRect/>
          </a:stretch>
        </p:blipFill>
        <p:spPr>
          <a:xfrm>
            <a:off x="6556248" y="1856232"/>
            <a:ext cx="201168" cy="201168"/>
          </a:xfrm>
          <a:prstGeom prst="rect">
            <a:avLst/>
          </a:prstGeom>
        </p:spPr>
      </p:pic>
      <p:sp>
        <p:nvSpPr>
          <p:cNvPr id="63" name="Rolle 302"/>
          <p:cNvSpPr/>
          <p:nvPr/>
        </p:nvSpPr>
        <p:spPr>
          <a:xfrm>
            <a:off x="3840480" y="2139696"/>
            <a:ext cx="1252728"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950" b="1" dirty="0">
                <a:solidFill>
                  <a:schemeClr val="tx1"/>
                </a:solidFill>
              </a:rPr>
              <a:t>Platform Owner</a:t>
            </a:r>
            <a:endParaRPr lang="en-US" sz="950" dirty="0"/>
          </a:p>
        </p:txBody>
      </p:sp>
      <p:sp>
        <p:nvSpPr>
          <p:cNvPr id="64" name="Rolle 303"/>
          <p:cNvSpPr/>
          <p:nvPr/>
        </p:nvSpPr>
        <p:spPr>
          <a:xfrm>
            <a:off x="3840480" y="2423160"/>
            <a:ext cx="1252728"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950" b="1" dirty="0">
                <a:solidFill>
                  <a:schemeClr val="tx1"/>
                </a:solidFill>
              </a:rPr>
              <a:t>Solution Architect</a:t>
            </a:r>
            <a:endParaRPr lang="en-US" sz="950" dirty="0"/>
          </a:p>
        </p:txBody>
      </p:sp>
      <p:sp>
        <p:nvSpPr>
          <p:cNvPr id="65" name="Rolle 304"/>
          <p:cNvSpPr/>
          <p:nvPr/>
        </p:nvSpPr>
        <p:spPr>
          <a:xfrm>
            <a:off x="5157216" y="2139696"/>
            <a:ext cx="1252728"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950" b="1" dirty="0">
                <a:solidFill>
                  <a:schemeClr val="tx1"/>
                </a:solidFill>
              </a:rPr>
              <a:t>Data Architect</a:t>
            </a:r>
            <a:endParaRPr lang="en-US" sz="950" dirty="0"/>
          </a:p>
        </p:txBody>
      </p:sp>
      <p:sp>
        <p:nvSpPr>
          <p:cNvPr id="66" name="Rolle 305"/>
          <p:cNvSpPr/>
          <p:nvPr/>
        </p:nvSpPr>
        <p:spPr>
          <a:xfrm>
            <a:off x="5157216" y="2423160"/>
            <a:ext cx="1252728" cy="246888"/>
          </a:xfrm>
          <a:prstGeom prst="roundRect">
            <a:avLst>
              <a:gd name="adj" fmla="val 50000"/>
            </a:avLst>
          </a:prstGeom>
          <a:solidFill>
            <a:srgbClr val="E8CA80"/>
          </a:solidFill>
          <a:ln/>
        </p:spPr>
        <p:txBody>
          <a:bodyPr wrap="square" lIns="25400" tIns="25400" rIns="25400" bIns="25400" rtlCol="0" anchor="ctr"/>
          <a:lstStyle/>
          <a:p>
            <a:pPr algn="ctr" indent="0" marL="0">
              <a:buNone/>
            </a:pPr>
            <a:r>
              <a:rPr lang="en-US" sz="950" b="1" dirty="0">
                <a:solidFill>
                  <a:schemeClr val="tx1"/>
                </a:solidFill>
              </a:rPr>
              <a:t>Data Steward</a:t>
            </a:r>
            <a:endParaRPr lang="en-US" sz="950" dirty="0"/>
          </a:p>
        </p:txBody>
      </p:sp>
      <p:sp>
        <p:nvSpPr>
          <p:cNvPr id="67" name="Rolle 306"/>
          <p:cNvSpPr/>
          <p:nvPr/>
        </p:nvSpPr>
        <p:spPr>
          <a:xfrm>
            <a:off x="6473952" y="2139696"/>
            <a:ext cx="1252728"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950" b="1" dirty="0">
                <a:solidFill>
                  <a:schemeClr val="tx1"/>
                </a:solidFill>
              </a:rPr>
              <a:t>AI Gov. Lead</a:t>
            </a:r>
            <a:endParaRPr lang="en-US" sz="950" dirty="0"/>
          </a:p>
        </p:txBody>
      </p:sp>
      <p:sp>
        <p:nvSpPr>
          <p:cNvPr id="68" name="Gruppe PROCESSING &amp; STORAGE"/>
          <p:cNvSpPr/>
          <p:nvPr/>
        </p:nvSpPr>
        <p:spPr>
          <a:xfrm>
            <a:off x="3799332" y="2788920"/>
            <a:ext cx="3968496" cy="1143000"/>
          </a:xfrm>
          <a:prstGeom prst="roundRect">
            <a:avLst>
              <a:gd name="adj" fmla="val 7200"/>
            </a:avLst>
          </a:prstGeom>
          <a:solidFill>
            <a:schemeClr val="accent3">
              <a:alpha val="15000"/>
            </a:schemeClr>
          </a:solidFill>
          <a:ln/>
        </p:spPr>
      </p:sp>
      <p:sp>
        <p:nvSpPr>
          <p:cNvPr id="69" name="Etiket PROCESSING &amp;amp; STORAGE 307"/>
          <p:cNvSpPr txBox="1"/>
          <p:nvPr/>
        </p:nvSpPr>
        <p:spPr>
          <a:xfrm>
            <a:off x="3840480" y="280720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PROCESSING &amp; STORAGE</a:t>
            </a:r>
            <a:endParaRPr lang="en-US" sz="1000" dirty="0"/>
          </a:p>
        </p:txBody>
      </p:sp>
      <p:sp>
        <p:nvSpPr>
          <p:cNvPr id="70" name="Kort 308"/>
          <p:cNvSpPr/>
          <p:nvPr/>
        </p:nvSpPr>
        <p:spPr>
          <a:xfrm>
            <a:off x="3840480" y="3035808"/>
            <a:ext cx="1911096"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Data virtualisation</a:t>
            </a:r>
            <a:endParaRPr lang="en-US" sz="1000" dirty="0"/>
          </a:p>
        </p:txBody>
      </p:sp>
      <p:pic>
        <p:nvPicPr>
          <p:cNvPr id="71" name="Ikon Data virtualisation 309" descr="preencoded.png">    </p:cNvPr>
          <p:cNvPicPr>
            <a:picLocks noChangeAspect="1"/>
          </p:cNvPicPr>
          <p:nvPr/>
        </p:nvPicPr>
        <p:blipFill>
          <a:blip r:embed="rId17"/>
          <a:stretch>
            <a:fillRect/>
          </a:stretch>
        </p:blipFill>
        <p:spPr>
          <a:xfrm>
            <a:off x="3922776" y="3072384"/>
            <a:ext cx="182880" cy="182880"/>
          </a:xfrm>
          <a:prstGeom prst="rect">
            <a:avLst/>
          </a:prstGeom>
        </p:spPr>
      </p:pic>
      <p:sp>
        <p:nvSpPr>
          <p:cNvPr id="72" name="Kort 310"/>
          <p:cNvSpPr/>
          <p:nvPr/>
        </p:nvSpPr>
        <p:spPr>
          <a:xfrm>
            <a:off x="5815584" y="3035808"/>
            <a:ext cx="1911096"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Hot &amp; cold path</a:t>
            </a:r>
            <a:endParaRPr lang="en-US" sz="1000" dirty="0"/>
          </a:p>
        </p:txBody>
      </p:sp>
      <p:pic>
        <p:nvPicPr>
          <p:cNvPr id="73" name="Ikon Hot &amp; cold path 311" descr="preencoded.png">    </p:cNvPr>
          <p:cNvPicPr>
            <a:picLocks noChangeAspect="1"/>
          </p:cNvPicPr>
          <p:nvPr/>
        </p:nvPicPr>
        <p:blipFill>
          <a:blip r:embed="rId18"/>
          <a:stretch>
            <a:fillRect/>
          </a:stretch>
        </p:blipFill>
        <p:spPr>
          <a:xfrm>
            <a:off x="5897880" y="3072384"/>
            <a:ext cx="182880" cy="182880"/>
          </a:xfrm>
          <a:prstGeom prst="rect">
            <a:avLst/>
          </a:prstGeom>
        </p:spPr>
      </p:pic>
      <p:sp>
        <p:nvSpPr>
          <p:cNvPr id="74" name="Kort 312"/>
          <p:cNvSpPr/>
          <p:nvPr/>
        </p:nvSpPr>
        <p:spPr>
          <a:xfrm>
            <a:off x="3840480" y="3328416"/>
            <a:ext cx="3886200"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Storage: bronze, silver, gold</a:t>
            </a:r>
            <a:endParaRPr lang="en-US" sz="1000" dirty="0"/>
          </a:p>
        </p:txBody>
      </p:sp>
      <p:pic>
        <p:nvPicPr>
          <p:cNvPr id="75" name="Ikon Storage: bronze, silver, gold 313" descr="preencoded.png">    </p:cNvPr>
          <p:cNvPicPr>
            <a:picLocks noChangeAspect="1"/>
          </p:cNvPicPr>
          <p:nvPr/>
        </p:nvPicPr>
        <p:blipFill>
          <a:blip r:embed="rId19"/>
          <a:stretch>
            <a:fillRect/>
          </a:stretch>
        </p:blipFill>
        <p:spPr>
          <a:xfrm>
            <a:off x="3922776" y="3364992"/>
            <a:ext cx="182880" cy="182880"/>
          </a:xfrm>
          <a:prstGeom prst="rect">
            <a:avLst/>
          </a:prstGeom>
        </p:spPr>
      </p:pic>
      <p:sp>
        <p:nvSpPr>
          <p:cNvPr id="76" name="Rolle 314"/>
          <p:cNvSpPr/>
          <p:nvPr/>
        </p:nvSpPr>
        <p:spPr>
          <a:xfrm>
            <a:off x="4846320" y="3630168"/>
            <a:ext cx="1874520"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Engineer</a:t>
            </a:r>
            <a:endParaRPr lang="en-US" sz="1000" dirty="0"/>
          </a:p>
        </p:txBody>
      </p:sp>
      <p:sp>
        <p:nvSpPr>
          <p:cNvPr id="77" name="Gruppe OPERATIONS"/>
          <p:cNvSpPr/>
          <p:nvPr/>
        </p:nvSpPr>
        <p:spPr>
          <a:xfrm>
            <a:off x="3799332" y="3995928"/>
            <a:ext cx="3968496" cy="960120"/>
          </a:xfrm>
          <a:prstGeom prst="roundRect">
            <a:avLst>
              <a:gd name="adj" fmla="val 8571"/>
            </a:avLst>
          </a:prstGeom>
          <a:solidFill>
            <a:schemeClr val="accent5">
              <a:alpha val="20000"/>
            </a:schemeClr>
          </a:solidFill>
          <a:ln/>
        </p:spPr>
      </p:sp>
      <p:sp>
        <p:nvSpPr>
          <p:cNvPr id="78" name="Etiket OPERATIONS 315"/>
          <p:cNvSpPr txBox="1"/>
          <p:nvPr/>
        </p:nvSpPr>
        <p:spPr>
          <a:xfrm>
            <a:off x="3840480" y="4014216"/>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OPERATIONS</a:t>
            </a:r>
            <a:endParaRPr lang="en-US" sz="1000" dirty="0"/>
          </a:p>
        </p:txBody>
      </p:sp>
      <p:sp>
        <p:nvSpPr>
          <p:cNvPr id="79" name="Kort 316"/>
          <p:cNvSpPr/>
          <p:nvPr/>
        </p:nvSpPr>
        <p:spPr>
          <a:xfrm>
            <a:off x="3840480" y="4242816"/>
            <a:ext cx="1572768" cy="365760"/>
          </a:xfrm>
          <a:prstGeom prst="roundRect">
            <a:avLst>
              <a:gd name="adj" fmla="val 20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00" dirty="0">
                <a:solidFill>
                  <a:schemeClr val="accent6"/>
                </a:solidFill>
              </a:rPr>
              <a:t>DevOps, monitoring &amp; scheduling</a:t>
            </a:r>
            <a:endParaRPr lang="en-US" sz="900" dirty="0"/>
          </a:p>
        </p:txBody>
      </p:sp>
      <p:pic>
        <p:nvPicPr>
          <p:cNvPr id="80" name="Ikon DevOps, monitoring &amp; scheduling 317" descr="preencoded.png">    </p:cNvPr>
          <p:cNvPicPr>
            <a:picLocks noChangeAspect="1"/>
          </p:cNvPicPr>
          <p:nvPr/>
        </p:nvPicPr>
        <p:blipFill>
          <a:blip r:embed="rId20"/>
          <a:stretch>
            <a:fillRect/>
          </a:stretch>
        </p:blipFill>
        <p:spPr>
          <a:xfrm>
            <a:off x="3922776" y="4343400"/>
            <a:ext cx="164592" cy="164592"/>
          </a:xfrm>
          <a:prstGeom prst="rect">
            <a:avLst/>
          </a:prstGeom>
        </p:spPr>
      </p:pic>
      <p:sp>
        <p:nvSpPr>
          <p:cNvPr id="81" name="Rolle 318"/>
          <p:cNvSpPr/>
          <p:nvPr/>
        </p:nvSpPr>
        <p:spPr>
          <a:xfrm>
            <a:off x="3840480" y="4654296"/>
            <a:ext cx="1572768"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950" b="1" dirty="0">
                <a:solidFill>
                  <a:schemeClr val="tx1"/>
                </a:solidFill>
              </a:rPr>
              <a:t>DevOps</a:t>
            </a:r>
            <a:endParaRPr lang="en-US" sz="950" dirty="0"/>
          </a:p>
        </p:txBody>
      </p:sp>
      <p:sp>
        <p:nvSpPr>
          <p:cNvPr id="82" name="Kort 319"/>
          <p:cNvSpPr/>
          <p:nvPr/>
        </p:nvSpPr>
        <p:spPr>
          <a:xfrm>
            <a:off x="5477256" y="4242816"/>
            <a:ext cx="1325880" cy="365760"/>
          </a:xfrm>
          <a:prstGeom prst="roundRect">
            <a:avLst>
              <a:gd name="adj" fmla="val 20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00" dirty="0">
                <a:solidFill>
                  <a:schemeClr val="accent6"/>
                </a:solidFill>
              </a:rPr>
              <a:t>Infrastructure, env. &amp; geo</a:t>
            </a:r>
            <a:endParaRPr lang="en-US" sz="900" dirty="0"/>
          </a:p>
        </p:txBody>
      </p:sp>
      <p:pic>
        <p:nvPicPr>
          <p:cNvPr id="83" name="Ikon Infrastructure, env. &amp; geo 320" descr="preencoded.png">    </p:cNvPr>
          <p:cNvPicPr>
            <a:picLocks noChangeAspect="1"/>
          </p:cNvPicPr>
          <p:nvPr/>
        </p:nvPicPr>
        <p:blipFill>
          <a:blip r:embed="rId21"/>
          <a:stretch>
            <a:fillRect/>
          </a:stretch>
        </p:blipFill>
        <p:spPr>
          <a:xfrm>
            <a:off x="5559552" y="4343400"/>
            <a:ext cx="164592" cy="164592"/>
          </a:xfrm>
          <a:prstGeom prst="rect">
            <a:avLst/>
          </a:prstGeom>
        </p:spPr>
      </p:pic>
      <p:sp>
        <p:nvSpPr>
          <p:cNvPr id="84" name="Rolle 321"/>
          <p:cNvSpPr/>
          <p:nvPr/>
        </p:nvSpPr>
        <p:spPr>
          <a:xfrm>
            <a:off x="5477256" y="4654296"/>
            <a:ext cx="1325880"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950" b="1" dirty="0">
                <a:solidFill>
                  <a:schemeClr val="tx1"/>
                </a:solidFill>
              </a:rPr>
              <a:t>Solution Engineer</a:t>
            </a:r>
            <a:endParaRPr lang="en-US" sz="950" dirty="0"/>
          </a:p>
        </p:txBody>
      </p:sp>
      <p:sp>
        <p:nvSpPr>
          <p:cNvPr id="85" name="Kort 322"/>
          <p:cNvSpPr/>
          <p:nvPr/>
        </p:nvSpPr>
        <p:spPr>
          <a:xfrm>
            <a:off x="6867144" y="4242816"/>
            <a:ext cx="859536" cy="365760"/>
          </a:xfrm>
          <a:prstGeom prst="roundRect">
            <a:avLst>
              <a:gd name="adj" fmla="val 20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00" dirty="0">
                <a:solidFill>
                  <a:schemeClr val="accent6"/>
                </a:solidFill>
              </a:rPr>
              <a:t>DataOps</a:t>
            </a:r>
            <a:endParaRPr lang="en-US" sz="900" dirty="0"/>
          </a:p>
        </p:txBody>
      </p:sp>
      <p:pic>
        <p:nvPicPr>
          <p:cNvPr id="86" name="Ikon DataOps 323" descr="preencoded.png">    </p:cNvPr>
          <p:cNvPicPr>
            <a:picLocks noChangeAspect="1"/>
          </p:cNvPicPr>
          <p:nvPr/>
        </p:nvPicPr>
        <p:blipFill>
          <a:blip r:embed="rId22"/>
          <a:stretch>
            <a:fillRect/>
          </a:stretch>
        </p:blipFill>
        <p:spPr>
          <a:xfrm>
            <a:off x="6949440" y="4343400"/>
            <a:ext cx="164592" cy="164592"/>
          </a:xfrm>
          <a:prstGeom prst="rect">
            <a:avLst/>
          </a:prstGeom>
        </p:spPr>
      </p:pic>
      <p:sp>
        <p:nvSpPr>
          <p:cNvPr id="87" name="Rolle 324"/>
          <p:cNvSpPr/>
          <p:nvPr/>
        </p:nvSpPr>
        <p:spPr>
          <a:xfrm>
            <a:off x="6867144" y="4654296"/>
            <a:ext cx="859536"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950" b="1" dirty="0">
                <a:solidFill>
                  <a:schemeClr val="tx1"/>
                </a:solidFill>
              </a:rPr>
              <a:t>Data Engineer</a:t>
            </a:r>
            <a:endParaRPr lang="en-US" sz="950" dirty="0"/>
          </a:p>
        </p:txBody>
      </p:sp>
      <p:sp>
        <p:nvSpPr>
          <p:cNvPr id="88" name="Gruppe SECURITY &amp; PRIVACY"/>
          <p:cNvSpPr/>
          <p:nvPr/>
        </p:nvSpPr>
        <p:spPr>
          <a:xfrm>
            <a:off x="3799332" y="5020056"/>
            <a:ext cx="3968496" cy="576072"/>
          </a:xfrm>
          <a:prstGeom prst="roundRect">
            <a:avLst>
              <a:gd name="adj" fmla="val 14286"/>
            </a:avLst>
          </a:prstGeom>
          <a:solidFill>
            <a:schemeClr val="accent2">
              <a:alpha val="12000"/>
            </a:schemeClr>
          </a:solidFill>
          <a:ln/>
        </p:spPr>
      </p:sp>
      <p:sp>
        <p:nvSpPr>
          <p:cNvPr id="89" name="Etiket SECURITY &amp;amp; PRIVACY 325"/>
          <p:cNvSpPr txBox="1"/>
          <p:nvPr/>
        </p:nvSpPr>
        <p:spPr>
          <a:xfrm>
            <a:off x="3840480" y="5038344"/>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SECURITY &amp; PRIVACY</a:t>
            </a:r>
            <a:endParaRPr lang="en-US" sz="1000" dirty="0"/>
          </a:p>
        </p:txBody>
      </p:sp>
      <p:sp>
        <p:nvSpPr>
          <p:cNvPr id="90" name="Kort 326"/>
          <p:cNvSpPr/>
          <p:nvPr/>
        </p:nvSpPr>
        <p:spPr>
          <a:xfrm>
            <a:off x="3840480" y="5266944"/>
            <a:ext cx="1906524"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accent6"/>
                </a:solidFill>
              </a:rPr>
              <a:t>Security &amp; privacy</a:t>
            </a:r>
            <a:endParaRPr lang="en-US" sz="1000" dirty="0"/>
          </a:p>
        </p:txBody>
      </p:sp>
      <p:pic>
        <p:nvPicPr>
          <p:cNvPr id="91" name="Ikon Security &amp; privacy 327" descr="preencoded.png">    </p:cNvPr>
          <p:cNvPicPr>
            <a:picLocks noChangeAspect="1"/>
          </p:cNvPicPr>
          <p:nvPr/>
        </p:nvPicPr>
        <p:blipFill>
          <a:blip r:embed="rId23"/>
          <a:stretch>
            <a:fillRect/>
          </a:stretch>
        </p:blipFill>
        <p:spPr>
          <a:xfrm>
            <a:off x="3922776" y="5303520"/>
            <a:ext cx="201168" cy="201168"/>
          </a:xfrm>
          <a:prstGeom prst="rect">
            <a:avLst/>
          </a:prstGeom>
        </p:spPr>
      </p:pic>
      <p:sp>
        <p:nvSpPr>
          <p:cNvPr id="92" name="Rolle 328"/>
          <p:cNvSpPr/>
          <p:nvPr/>
        </p:nvSpPr>
        <p:spPr>
          <a:xfrm>
            <a:off x="5820156" y="5285232"/>
            <a:ext cx="1906524"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Security &amp; Compliance</a:t>
            </a:r>
            <a:endParaRPr lang="en-US" sz="1000" dirty="0"/>
          </a:p>
        </p:txBody>
      </p:sp>
      <p:sp>
        <p:nvSpPr>
          <p:cNvPr id="93" name="Gruppe EXPOSE &amp; PROVISION"/>
          <p:cNvSpPr/>
          <p:nvPr/>
        </p:nvSpPr>
        <p:spPr>
          <a:xfrm>
            <a:off x="7914132" y="1572768"/>
            <a:ext cx="1499616" cy="2359152"/>
          </a:xfrm>
          <a:prstGeom prst="roundRect">
            <a:avLst>
              <a:gd name="adj" fmla="val 5488"/>
            </a:avLst>
          </a:prstGeom>
          <a:solidFill>
            <a:schemeClr val="accent1">
              <a:alpha val="10000"/>
            </a:schemeClr>
          </a:solidFill>
          <a:ln/>
        </p:spPr>
      </p:sp>
      <p:sp>
        <p:nvSpPr>
          <p:cNvPr id="94" name="Etiket EXPOSE &amp;amp; PROVISION 329"/>
          <p:cNvSpPr txBox="1"/>
          <p:nvPr/>
        </p:nvSpPr>
        <p:spPr>
          <a:xfrm>
            <a:off x="7955280" y="1591056"/>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EXPOSE &amp; PROVISION</a:t>
            </a:r>
            <a:endParaRPr lang="en-US" sz="1000" dirty="0"/>
          </a:p>
        </p:txBody>
      </p:sp>
      <p:sp>
        <p:nvSpPr>
          <p:cNvPr id="95" name="Kort 330"/>
          <p:cNvSpPr/>
          <p:nvPr/>
        </p:nvSpPr>
        <p:spPr>
          <a:xfrm>
            <a:off x="7955280" y="1819656"/>
            <a:ext cx="1417320" cy="265176"/>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Semantic layer</a:t>
            </a:r>
            <a:endParaRPr lang="en-US" sz="1000" dirty="0"/>
          </a:p>
        </p:txBody>
      </p:sp>
      <p:pic>
        <p:nvPicPr>
          <p:cNvPr id="96" name="Ikon Semantic layer 331" descr="preencoded.png">    </p:cNvPr>
          <p:cNvPicPr>
            <a:picLocks noChangeAspect="1"/>
          </p:cNvPicPr>
          <p:nvPr/>
        </p:nvPicPr>
        <p:blipFill>
          <a:blip r:embed="rId24"/>
          <a:stretch>
            <a:fillRect/>
          </a:stretch>
        </p:blipFill>
        <p:spPr>
          <a:xfrm>
            <a:off x="8037576" y="1856232"/>
            <a:ext cx="192024" cy="192024"/>
          </a:xfrm>
          <a:prstGeom prst="rect">
            <a:avLst/>
          </a:prstGeom>
        </p:spPr>
      </p:pic>
      <p:sp>
        <p:nvSpPr>
          <p:cNvPr id="97" name="Kort 332"/>
          <p:cNvSpPr/>
          <p:nvPr/>
        </p:nvSpPr>
        <p:spPr>
          <a:xfrm>
            <a:off x="7955280" y="2121408"/>
            <a:ext cx="1417320" cy="265176"/>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Data products</a:t>
            </a:r>
            <a:endParaRPr lang="en-US" sz="1000" dirty="0"/>
          </a:p>
        </p:txBody>
      </p:sp>
      <p:pic>
        <p:nvPicPr>
          <p:cNvPr id="98" name="Ikon Data products 333" descr="preencoded.png">    </p:cNvPr>
          <p:cNvPicPr>
            <a:picLocks noChangeAspect="1"/>
          </p:cNvPicPr>
          <p:nvPr/>
        </p:nvPicPr>
        <p:blipFill>
          <a:blip r:embed="rId25"/>
          <a:stretch>
            <a:fillRect/>
          </a:stretch>
        </p:blipFill>
        <p:spPr>
          <a:xfrm>
            <a:off x="8037576" y="2157984"/>
            <a:ext cx="192024" cy="192024"/>
          </a:xfrm>
          <a:prstGeom prst="rect">
            <a:avLst/>
          </a:prstGeom>
        </p:spPr>
      </p:pic>
      <p:sp>
        <p:nvSpPr>
          <p:cNvPr id="99" name="Kort 334"/>
          <p:cNvSpPr/>
          <p:nvPr/>
        </p:nvSpPr>
        <p:spPr>
          <a:xfrm>
            <a:off x="7955280" y="2423160"/>
            <a:ext cx="1417320" cy="265176"/>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API</a:t>
            </a:r>
            <a:endParaRPr lang="en-US" sz="1000" dirty="0"/>
          </a:p>
        </p:txBody>
      </p:sp>
      <p:pic>
        <p:nvPicPr>
          <p:cNvPr id="100" name="Ikon API 335" descr="preencoded.png">    </p:cNvPr>
          <p:cNvPicPr>
            <a:picLocks noChangeAspect="1"/>
          </p:cNvPicPr>
          <p:nvPr/>
        </p:nvPicPr>
        <p:blipFill>
          <a:blip r:embed="rId26"/>
          <a:stretch>
            <a:fillRect/>
          </a:stretch>
        </p:blipFill>
        <p:spPr>
          <a:xfrm>
            <a:off x="8037576" y="2459736"/>
            <a:ext cx="192024" cy="192024"/>
          </a:xfrm>
          <a:prstGeom prst="rect">
            <a:avLst/>
          </a:prstGeom>
        </p:spPr>
      </p:pic>
      <p:sp>
        <p:nvSpPr>
          <p:cNvPr id="101" name="Kort 336"/>
          <p:cNvSpPr/>
          <p:nvPr/>
        </p:nvSpPr>
        <p:spPr>
          <a:xfrm>
            <a:off x="7955280" y="2724912"/>
            <a:ext cx="1417320" cy="265176"/>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Export</a:t>
            </a:r>
            <a:endParaRPr lang="en-US" sz="1000" dirty="0"/>
          </a:p>
        </p:txBody>
      </p:sp>
      <p:pic>
        <p:nvPicPr>
          <p:cNvPr id="102" name="Ikon Export 337" descr="preencoded.png">    </p:cNvPr>
          <p:cNvPicPr>
            <a:picLocks noChangeAspect="1"/>
          </p:cNvPicPr>
          <p:nvPr/>
        </p:nvPicPr>
        <p:blipFill>
          <a:blip r:embed="rId27"/>
          <a:stretch>
            <a:fillRect/>
          </a:stretch>
        </p:blipFill>
        <p:spPr>
          <a:xfrm>
            <a:off x="8037576" y="2761488"/>
            <a:ext cx="192024" cy="192024"/>
          </a:xfrm>
          <a:prstGeom prst="rect">
            <a:avLst/>
          </a:prstGeom>
        </p:spPr>
      </p:pic>
      <p:sp>
        <p:nvSpPr>
          <p:cNvPr id="103" name="Kort 338"/>
          <p:cNvSpPr/>
          <p:nvPr/>
        </p:nvSpPr>
        <p:spPr>
          <a:xfrm>
            <a:off x="7955280" y="3026664"/>
            <a:ext cx="1417320" cy="265176"/>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Query</a:t>
            </a:r>
            <a:endParaRPr lang="en-US" sz="1000" dirty="0"/>
          </a:p>
        </p:txBody>
      </p:sp>
      <p:pic>
        <p:nvPicPr>
          <p:cNvPr id="104" name="Ikon Query 339" descr="preencoded.png">    </p:cNvPr>
          <p:cNvPicPr>
            <a:picLocks noChangeAspect="1"/>
          </p:cNvPicPr>
          <p:nvPr/>
        </p:nvPicPr>
        <p:blipFill>
          <a:blip r:embed="rId28"/>
          <a:stretch>
            <a:fillRect/>
          </a:stretch>
        </p:blipFill>
        <p:spPr>
          <a:xfrm>
            <a:off x="8037576" y="3063240"/>
            <a:ext cx="192024" cy="192024"/>
          </a:xfrm>
          <a:prstGeom prst="rect">
            <a:avLst/>
          </a:prstGeom>
        </p:spPr>
      </p:pic>
      <p:sp>
        <p:nvSpPr>
          <p:cNvPr id="105" name="Kort 340"/>
          <p:cNvSpPr/>
          <p:nvPr/>
        </p:nvSpPr>
        <p:spPr>
          <a:xfrm>
            <a:off x="7955280" y="3328416"/>
            <a:ext cx="1417320" cy="265176"/>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accent6"/>
                </a:solidFill>
              </a:rPr>
              <a:t>Connector</a:t>
            </a:r>
            <a:endParaRPr lang="en-US" sz="1000" dirty="0"/>
          </a:p>
        </p:txBody>
      </p:sp>
      <p:pic>
        <p:nvPicPr>
          <p:cNvPr id="106" name="Ikon Connector 341" descr="preencoded.png">    </p:cNvPr>
          <p:cNvPicPr>
            <a:picLocks noChangeAspect="1"/>
          </p:cNvPicPr>
          <p:nvPr/>
        </p:nvPicPr>
        <p:blipFill>
          <a:blip r:embed="rId29"/>
          <a:stretch>
            <a:fillRect/>
          </a:stretch>
        </p:blipFill>
        <p:spPr>
          <a:xfrm>
            <a:off x="8037576" y="3364992"/>
            <a:ext cx="192024" cy="192024"/>
          </a:xfrm>
          <a:prstGeom prst="rect">
            <a:avLst/>
          </a:prstGeom>
        </p:spPr>
      </p:pic>
      <p:sp>
        <p:nvSpPr>
          <p:cNvPr id="107" name="Rolle 342"/>
          <p:cNvSpPr/>
          <p:nvPr/>
        </p:nvSpPr>
        <p:spPr>
          <a:xfrm>
            <a:off x="7955280" y="3630168"/>
            <a:ext cx="1417320"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Engineer</a:t>
            </a:r>
            <a:endParaRPr lang="en-US" sz="1000" dirty="0"/>
          </a:p>
        </p:txBody>
      </p:sp>
      <p:sp>
        <p:nvSpPr>
          <p:cNvPr id="108" name="Gruppe MANAGEMENT"/>
          <p:cNvSpPr/>
          <p:nvPr/>
        </p:nvSpPr>
        <p:spPr>
          <a:xfrm>
            <a:off x="7914132" y="3995928"/>
            <a:ext cx="1499616" cy="1975104"/>
          </a:xfrm>
          <a:prstGeom prst="roundRect">
            <a:avLst>
              <a:gd name="adj" fmla="val 5488"/>
            </a:avLst>
          </a:prstGeom>
          <a:solidFill>
            <a:srgbClr val="2A8C8C">
              <a:alpha val="15000"/>
            </a:srgbClr>
          </a:solidFill>
          <a:ln/>
        </p:spPr>
      </p:sp>
      <p:sp>
        <p:nvSpPr>
          <p:cNvPr id="109" name="Etiket MANAGEMENT 343"/>
          <p:cNvSpPr txBox="1"/>
          <p:nvPr/>
        </p:nvSpPr>
        <p:spPr>
          <a:xfrm>
            <a:off x="7955280" y="4014216"/>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MANAGEMENT</a:t>
            </a:r>
            <a:endParaRPr lang="en-US" sz="1000" dirty="0"/>
          </a:p>
        </p:txBody>
      </p:sp>
      <p:sp>
        <p:nvSpPr>
          <p:cNvPr id="110" name="Kort 344"/>
          <p:cNvSpPr/>
          <p:nvPr/>
        </p:nvSpPr>
        <p:spPr>
          <a:xfrm>
            <a:off x="7955280" y="4242816"/>
            <a:ext cx="1417320" cy="24688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30200" tIns="0" rIns="25400" bIns="0" rtlCol="0" anchor="ctr"/>
          <a:lstStyle/>
          <a:p>
            <a:pPr algn="l" indent="0" marL="0">
              <a:buNone/>
            </a:pPr>
            <a:r>
              <a:rPr lang="en-US" sz="1000" dirty="0">
                <a:solidFill>
                  <a:schemeClr val="accent6"/>
                </a:solidFill>
              </a:rPr>
              <a:t>Data catalog</a:t>
            </a:r>
            <a:endParaRPr lang="en-US" sz="1000" dirty="0"/>
          </a:p>
        </p:txBody>
      </p:sp>
      <p:pic>
        <p:nvPicPr>
          <p:cNvPr id="111" name="Ikon Data catalog 345" descr="preencoded.png">    </p:cNvPr>
          <p:cNvPicPr>
            <a:picLocks noChangeAspect="1"/>
          </p:cNvPicPr>
          <p:nvPr/>
        </p:nvPicPr>
        <p:blipFill>
          <a:blip r:embed="rId30"/>
          <a:stretch>
            <a:fillRect/>
          </a:stretch>
        </p:blipFill>
        <p:spPr>
          <a:xfrm>
            <a:off x="8037576" y="4279392"/>
            <a:ext cx="173736" cy="173736"/>
          </a:xfrm>
          <a:prstGeom prst="rect">
            <a:avLst/>
          </a:prstGeom>
        </p:spPr>
      </p:pic>
      <p:sp>
        <p:nvSpPr>
          <p:cNvPr id="112" name="Kort 346"/>
          <p:cNvSpPr/>
          <p:nvPr/>
        </p:nvSpPr>
        <p:spPr>
          <a:xfrm>
            <a:off x="7955280" y="4526280"/>
            <a:ext cx="1417320" cy="24688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30200" tIns="0" rIns="25400" bIns="0" rtlCol="0" anchor="ctr"/>
          <a:lstStyle/>
          <a:p>
            <a:pPr algn="l" indent="0" marL="0">
              <a:buNone/>
            </a:pPr>
            <a:r>
              <a:rPr lang="en-US" sz="1000" dirty="0">
                <a:solidFill>
                  <a:schemeClr val="accent6"/>
                </a:solidFill>
              </a:rPr>
              <a:t>Data lineage</a:t>
            </a:r>
            <a:endParaRPr lang="en-US" sz="1000" dirty="0"/>
          </a:p>
        </p:txBody>
      </p:sp>
      <p:pic>
        <p:nvPicPr>
          <p:cNvPr id="113" name="Ikon Data lineage 347" descr="preencoded.png">    </p:cNvPr>
          <p:cNvPicPr>
            <a:picLocks noChangeAspect="1"/>
          </p:cNvPicPr>
          <p:nvPr/>
        </p:nvPicPr>
        <p:blipFill>
          <a:blip r:embed="rId31"/>
          <a:stretch>
            <a:fillRect/>
          </a:stretch>
        </p:blipFill>
        <p:spPr>
          <a:xfrm>
            <a:off x="8037576" y="4562856"/>
            <a:ext cx="173736" cy="173736"/>
          </a:xfrm>
          <a:prstGeom prst="rect">
            <a:avLst/>
          </a:prstGeom>
        </p:spPr>
      </p:pic>
      <p:sp>
        <p:nvSpPr>
          <p:cNvPr id="114" name="Kort 348"/>
          <p:cNvSpPr/>
          <p:nvPr/>
        </p:nvSpPr>
        <p:spPr>
          <a:xfrm>
            <a:off x="7955280" y="4809744"/>
            <a:ext cx="1417320" cy="24688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30200" tIns="0" rIns="25400" bIns="0" rtlCol="0" anchor="ctr"/>
          <a:lstStyle/>
          <a:p>
            <a:pPr algn="l" indent="0" marL="0">
              <a:buNone/>
            </a:pPr>
            <a:r>
              <a:rPr lang="en-US" sz="1000" dirty="0">
                <a:solidFill>
                  <a:schemeClr val="accent6"/>
                </a:solidFill>
              </a:rPr>
              <a:t>Data quality</a:t>
            </a:r>
            <a:endParaRPr lang="en-US" sz="1000" dirty="0"/>
          </a:p>
        </p:txBody>
      </p:sp>
      <p:pic>
        <p:nvPicPr>
          <p:cNvPr id="115" name="Ikon Data quality 349" descr="preencoded.png">    </p:cNvPr>
          <p:cNvPicPr>
            <a:picLocks noChangeAspect="1"/>
          </p:cNvPicPr>
          <p:nvPr/>
        </p:nvPicPr>
        <p:blipFill>
          <a:blip r:embed="rId32"/>
          <a:stretch>
            <a:fillRect/>
          </a:stretch>
        </p:blipFill>
        <p:spPr>
          <a:xfrm>
            <a:off x="8037576" y="4846320"/>
            <a:ext cx="173736" cy="173736"/>
          </a:xfrm>
          <a:prstGeom prst="rect">
            <a:avLst/>
          </a:prstGeom>
        </p:spPr>
      </p:pic>
      <p:sp>
        <p:nvSpPr>
          <p:cNvPr id="116" name="Kort 350"/>
          <p:cNvSpPr/>
          <p:nvPr/>
        </p:nvSpPr>
        <p:spPr>
          <a:xfrm>
            <a:off x="7955280" y="5093208"/>
            <a:ext cx="1417320" cy="24688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30200" tIns="0" rIns="25400" bIns="0" rtlCol="0" anchor="ctr"/>
          <a:lstStyle/>
          <a:p>
            <a:pPr algn="l" indent="0" marL="0">
              <a:buNone/>
            </a:pPr>
            <a:r>
              <a:rPr lang="en-US" sz="1000" dirty="0">
                <a:solidFill>
                  <a:schemeClr val="accent6"/>
                </a:solidFill>
              </a:rPr>
              <a:t>Master data</a:t>
            </a:r>
            <a:endParaRPr lang="en-US" sz="1000" dirty="0"/>
          </a:p>
        </p:txBody>
      </p:sp>
      <p:pic>
        <p:nvPicPr>
          <p:cNvPr id="117" name="Ikon Master data 351" descr="preencoded.png">    </p:cNvPr>
          <p:cNvPicPr>
            <a:picLocks noChangeAspect="1"/>
          </p:cNvPicPr>
          <p:nvPr/>
        </p:nvPicPr>
        <p:blipFill>
          <a:blip r:embed="rId33"/>
          <a:stretch>
            <a:fillRect/>
          </a:stretch>
        </p:blipFill>
        <p:spPr>
          <a:xfrm>
            <a:off x="8037576" y="5129784"/>
            <a:ext cx="173736" cy="173736"/>
          </a:xfrm>
          <a:prstGeom prst="rect">
            <a:avLst/>
          </a:prstGeom>
        </p:spPr>
      </p:pic>
      <p:sp>
        <p:nvSpPr>
          <p:cNvPr id="118" name="Kort 352"/>
          <p:cNvSpPr/>
          <p:nvPr/>
        </p:nvSpPr>
        <p:spPr>
          <a:xfrm>
            <a:off x="7955280" y="5376672"/>
            <a:ext cx="1417320" cy="24688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30200" tIns="0" rIns="25400" bIns="0" rtlCol="0" anchor="ctr"/>
          <a:lstStyle/>
          <a:p>
            <a:pPr algn="l" indent="0" marL="0">
              <a:buNone/>
            </a:pPr>
            <a:r>
              <a:rPr lang="en-US" sz="1000" dirty="0">
                <a:solidFill>
                  <a:schemeClr val="accent6"/>
                </a:solidFill>
              </a:rPr>
              <a:t>Search</a:t>
            </a:r>
            <a:endParaRPr lang="en-US" sz="1000" dirty="0"/>
          </a:p>
        </p:txBody>
      </p:sp>
      <p:pic>
        <p:nvPicPr>
          <p:cNvPr id="119" name="Ikon Search 353" descr="preencoded.png">    </p:cNvPr>
          <p:cNvPicPr>
            <a:picLocks noChangeAspect="1"/>
          </p:cNvPicPr>
          <p:nvPr/>
        </p:nvPicPr>
        <p:blipFill>
          <a:blip r:embed="rId34"/>
          <a:stretch>
            <a:fillRect/>
          </a:stretch>
        </p:blipFill>
        <p:spPr>
          <a:xfrm>
            <a:off x="8037576" y="5413248"/>
            <a:ext cx="173736" cy="173736"/>
          </a:xfrm>
          <a:prstGeom prst="rect">
            <a:avLst/>
          </a:prstGeom>
        </p:spPr>
      </p:pic>
      <p:sp>
        <p:nvSpPr>
          <p:cNvPr id="120" name="Rolle 354"/>
          <p:cNvSpPr/>
          <p:nvPr/>
        </p:nvSpPr>
        <p:spPr>
          <a:xfrm>
            <a:off x="7955280" y="5669280"/>
            <a:ext cx="1417320"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Manager</a:t>
            </a:r>
            <a:endParaRPr lang="en-US" sz="1000" dirty="0"/>
          </a:p>
        </p:txBody>
      </p:sp>
      <p:sp>
        <p:nvSpPr>
          <p:cNvPr id="121" name="Rolle 355"/>
          <p:cNvSpPr/>
          <p:nvPr/>
        </p:nvSpPr>
        <p:spPr>
          <a:xfrm>
            <a:off x="9601200" y="1572768"/>
            <a:ext cx="22219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1000" b="1" dirty="0">
                <a:solidFill>
                  <a:schemeClr val="tx1"/>
                </a:solidFill>
              </a:rPr>
              <a:t>Business Value Hunter</a:t>
            </a:r>
            <a:endParaRPr lang="en-US" sz="1000" dirty="0"/>
          </a:p>
        </p:txBody>
      </p:sp>
      <p:sp>
        <p:nvSpPr>
          <p:cNvPr id="122" name="Gruppe BI &amp; ANALYTICS"/>
          <p:cNvSpPr/>
          <p:nvPr/>
        </p:nvSpPr>
        <p:spPr>
          <a:xfrm>
            <a:off x="9560052" y="1874520"/>
            <a:ext cx="2304288" cy="1353312"/>
          </a:xfrm>
          <a:prstGeom prst="roundRect">
            <a:avLst>
              <a:gd name="adj" fmla="val 6081"/>
            </a:avLst>
          </a:prstGeom>
          <a:solidFill>
            <a:schemeClr val="accent4">
              <a:alpha val="15000"/>
            </a:schemeClr>
          </a:solidFill>
          <a:ln/>
        </p:spPr>
      </p:sp>
      <p:sp>
        <p:nvSpPr>
          <p:cNvPr id="123" name="Etiket BI &amp;amp; ANALYTICS 356"/>
          <p:cNvSpPr txBox="1"/>
          <p:nvPr/>
        </p:nvSpPr>
        <p:spPr>
          <a:xfrm>
            <a:off x="9601200" y="1892808"/>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BI &amp; ANALYTICS</a:t>
            </a:r>
            <a:endParaRPr lang="en-US" sz="1000" dirty="0"/>
          </a:p>
        </p:txBody>
      </p:sp>
      <p:sp>
        <p:nvSpPr>
          <p:cNvPr id="124" name="Kort 357"/>
          <p:cNvSpPr/>
          <p:nvPr/>
        </p:nvSpPr>
        <p:spPr>
          <a:xfrm>
            <a:off x="9601200" y="2121408"/>
            <a:ext cx="2221992" cy="22860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1000" dirty="0">
                <a:solidFill>
                  <a:schemeClr val="accent6"/>
                </a:solidFill>
              </a:rPr>
              <a:t>Data warehouse</a:t>
            </a:r>
            <a:endParaRPr lang="en-US" sz="1000" dirty="0"/>
          </a:p>
        </p:txBody>
      </p:sp>
      <p:pic>
        <p:nvPicPr>
          <p:cNvPr id="125" name="Ikon Data warehouse 358" descr="preencoded.png">    </p:cNvPr>
          <p:cNvPicPr>
            <a:picLocks noChangeAspect="1"/>
          </p:cNvPicPr>
          <p:nvPr/>
        </p:nvPicPr>
        <p:blipFill>
          <a:blip r:embed="rId35"/>
          <a:stretch>
            <a:fillRect/>
          </a:stretch>
        </p:blipFill>
        <p:spPr>
          <a:xfrm>
            <a:off x="9683496" y="2157984"/>
            <a:ext cx="155448" cy="155448"/>
          </a:xfrm>
          <a:prstGeom prst="rect">
            <a:avLst/>
          </a:prstGeom>
        </p:spPr>
      </p:pic>
      <p:sp>
        <p:nvSpPr>
          <p:cNvPr id="126" name="Kort 359"/>
          <p:cNvSpPr/>
          <p:nvPr/>
        </p:nvSpPr>
        <p:spPr>
          <a:xfrm>
            <a:off x="9601200" y="2386584"/>
            <a:ext cx="2221992" cy="22860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1000" dirty="0">
                <a:solidFill>
                  <a:schemeClr val="accent6"/>
                </a:solidFill>
              </a:rPr>
              <a:t>Dashboard</a:t>
            </a:r>
            <a:endParaRPr lang="en-US" sz="1000" dirty="0"/>
          </a:p>
        </p:txBody>
      </p:sp>
      <p:pic>
        <p:nvPicPr>
          <p:cNvPr id="127" name="Ikon Dashboard 360" descr="preencoded.png">    </p:cNvPr>
          <p:cNvPicPr>
            <a:picLocks noChangeAspect="1"/>
          </p:cNvPicPr>
          <p:nvPr/>
        </p:nvPicPr>
        <p:blipFill>
          <a:blip r:embed="rId36"/>
          <a:stretch>
            <a:fillRect/>
          </a:stretch>
        </p:blipFill>
        <p:spPr>
          <a:xfrm>
            <a:off x="9683496" y="2423160"/>
            <a:ext cx="155448" cy="155448"/>
          </a:xfrm>
          <a:prstGeom prst="rect">
            <a:avLst/>
          </a:prstGeom>
        </p:spPr>
      </p:pic>
      <p:sp>
        <p:nvSpPr>
          <p:cNvPr id="128" name="Kort 361"/>
          <p:cNvSpPr/>
          <p:nvPr/>
        </p:nvSpPr>
        <p:spPr>
          <a:xfrm>
            <a:off x="9601200" y="2651760"/>
            <a:ext cx="2221992" cy="22860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1000" dirty="0">
                <a:solidFill>
                  <a:schemeClr val="accent6"/>
                </a:solidFill>
              </a:rPr>
              <a:t>Reports</a:t>
            </a:r>
            <a:endParaRPr lang="en-US" sz="1000" dirty="0"/>
          </a:p>
        </p:txBody>
      </p:sp>
      <p:pic>
        <p:nvPicPr>
          <p:cNvPr id="129" name="Ikon Reports 362" descr="preencoded.png">    </p:cNvPr>
          <p:cNvPicPr>
            <a:picLocks noChangeAspect="1"/>
          </p:cNvPicPr>
          <p:nvPr/>
        </p:nvPicPr>
        <p:blipFill>
          <a:blip r:embed="rId37"/>
          <a:stretch>
            <a:fillRect/>
          </a:stretch>
        </p:blipFill>
        <p:spPr>
          <a:xfrm>
            <a:off x="9683496" y="2688336"/>
            <a:ext cx="155448" cy="155448"/>
          </a:xfrm>
          <a:prstGeom prst="rect">
            <a:avLst/>
          </a:prstGeom>
        </p:spPr>
      </p:pic>
      <p:sp>
        <p:nvSpPr>
          <p:cNvPr id="130" name="Rolle 363"/>
          <p:cNvSpPr/>
          <p:nvPr/>
        </p:nvSpPr>
        <p:spPr>
          <a:xfrm>
            <a:off x="9601200" y="2926080"/>
            <a:ext cx="22219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1000" b="1" dirty="0">
                <a:solidFill>
                  <a:schemeClr val="tx1"/>
                </a:solidFill>
              </a:rPr>
              <a:t>Data Analyst</a:t>
            </a:r>
            <a:endParaRPr lang="en-US" sz="1000" dirty="0"/>
          </a:p>
        </p:txBody>
      </p:sp>
      <p:sp>
        <p:nvSpPr>
          <p:cNvPr id="131" name="Gruppe ADV. ANALYTICS, AI &amp; ML"/>
          <p:cNvSpPr/>
          <p:nvPr/>
        </p:nvSpPr>
        <p:spPr>
          <a:xfrm>
            <a:off x="9560052" y="3291840"/>
            <a:ext cx="2304288" cy="1728216"/>
          </a:xfrm>
          <a:prstGeom prst="roundRect">
            <a:avLst>
              <a:gd name="adj" fmla="val 4762"/>
            </a:avLst>
          </a:prstGeom>
          <a:solidFill>
            <a:schemeClr val="accent4">
              <a:alpha val="15000"/>
            </a:schemeClr>
          </a:solidFill>
          <a:ln/>
        </p:spPr>
      </p:sp>
      <p:sp>
        <p:nvSpPr>
          <p:cNvPr id="132" name="Etiket ADV. ANALYTICS, AI &amp;amp; ML 364"/>
          <p:cNvSpPr txBox="1"/>
          <p:nvPr/>
        </p:nvSpPr>
        <p:spPr>
          <a:xfrm>
            <a:off x="9601200" y="3310128"/>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ADV. ANALYTICS, AI &amp; ML</a:t>
            </a:r>
            <a:endParaRPr lang="en-US" sz="1000" dirty="0"/>
          </a:p>
        </p:txBody>
      </p:sp>
      <p:sp>
        <p:nvSpPr>
          <p:cNvPr id="133" name="Kort 365"/>
          <p:cNvSpPr/>
          <p:nvPr/>
        </p:nvSpPr>
        <p:spPr>
          <a:xfrm>
            <a:off x="9601200" y="3538728"/>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Models</a:t>
            </a:r>
            <a:endParaRPr lang="en-US" sz="900" dirty="0"/>
          </a:p>
        </p:txBody>
      </p:sp>
      <p:pic>
        <p:nvPicPr>
          <p:cNvPr id="134" name="Ikon Models 366" descr="preencoded.png">    </p:cNvPr>
          <p:cNvPicPr>
            <a:picLocks noChangeAspect="1"/>
          </p:cNvPicPr>
          <p:nvPr/>
        </p:nvPicPr>
        <p:blipFill>
          <a:blip r:embed="rId38"/>
          <a:stretch>
            <a:fillRect/>
          </a:stretch>
        </p:blipFill>
        <p:spPr>
          <a:xfrm>
            <a:off x="9683496" y="3589020"/>
            <a:ext cx="155448" cy="155448"/>
          </a:xfrm>
          <a:prstGeom prst="rect">
            <a:avLst/>
          </a:prstGeom>
        </p:spPr>
      </p:pic>
      <p:sp>
        <p:nvSpPr>
          <p:cNvPr id="135" name="Kort 367"/>
          <p:cNvSpPr/>
          <p:nvPr/>
        </p:nvSpPr>
        <p:spPr>
          <a:xfrm>
            <a:off x="10744200" y="3538728"/>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MLOps</a:t>
            </a:r>
            <a:endParaRPr lang="en-US" sz="900" dirty="0"/>
          </a:p>
        </p:txBody>
      </p:sp>
      <p:pic>
        <p:nvPicPr>
          <p:cNvPr id="136" name="Ikon MLOps 368" descr="preencoded.png">    </p:cNvPr>
          <p:cNvPicPr>
            <a:picLocks noChangeAspect="1"/>
          </p:cNvPicPr>
          <p:nvPr/>
        </p:nvPicPr>
        <p:blipFill>
          <a:blip r:embed="rId39"/>
          <a:stretch>
            <a:fillRect/>
          </a:stretch>
        </p:blipFill>
        <p:spPr>
          <a:xfrm>
            <a:off x="10826496" y="3589020"/>
            <a:ext cx="155448" cy="155448"/>
          </a:xfrm>
          <a:prstGeom prst="rect">
            <a:avLst/>
          </a:prstGeom>
        </p:spPr>
      </p:pic>
      <p:sp>
        <p:nvSpPr>
          <p:cNvPr id="137" name="Kort 369"/>
          <p:cNvSpPr/>
          <p:nvPr/>
        </p:nvSpPr>
        <p:spPr>
          <a:xfrm>
            <a:off x="9601200" y="3831336"/>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Feature store</a:t>
            </a:r>
            <a:endParaRPr lang="en-US" sz="900" dirty="0"/>
          </a:p>
        </p:txBody>
      </p:sp>
      <p:pic>
        <p:nvPicPr>
          <p:cNvPr id="138" name="Ikon Feature store 370" descr="preencoded.png">    </p:cNvPr>
          <p:cNvPicPr>
            <a:picLocks noChangeAspect="1"/>
          </p:cNvPicPr>
          <p:nvPr/>
        </p:nvPicPr>
        <p:blipFill>
          <a:blip r:embed="rId40"/>
          <a:stretch>
            <a:fillRect/>
          </a:stretch>
        </p:blipFill>
        <p:spPr>
          <a:xfrm>
            <a:off x="9683496" y="3881628"/>
            <a:ext cx="155448" cy="155448"/>
          </a:xfrm>
          <a:prstGeom prst="rect">
            <a:avLst/>
          </a:prstGeom>
        </p:spPr>
      </p:pic>
      <p:sp>
        <p:nvSpPr>
          <p:cNvPr id="139" name="Kort 371"/>
          <p:cNvSpPr/>
          <p:nvPr/>
        </p:nvSpPr>
        <p:spPr>
          <a:xfrm>
            <a:off x="10744200" y="3831336"/>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Model registry</a:t>
            </a:r>
            <a:endParaRPr lang="en-US" sz="900" dirty="0"/>
          </a:p>
        </p:txBody>
      </p:sp>
      <p:pic>
        <p:nvPicPr>
          <p:cNvPr id="140" name="Ikon Model registry 372" descr="preencoded.png">    </p:cNvPr>
          <p:cNvPicPr>
            <a:picLocks noChangeAspect="1"/>
          </p:cNvPicPr>
          <p:nvPr/>
        </p:nvPicPr>
        <p:blipFill>
          <a:blip r:embed="rId41"/>
          <a:stretch>
            <a:fillRect/>
          </a:stretch>
        </p:blipFill>
        <p:spPr>
          <a:xfrm>
            <a:off x="10826496" y="3881628"/>
            <a:ext cx="155448" cy="155448"/>
          </a:xfrm>
          <a:prstGeom prst="rect">
            <a:avLst/>
          </a:prstGeom>
        </p:spPr>
      </p:pic>
      <p:sp>
        <p:nvSpPr>
          <p:cNvPr id="141" name="Kort 373"/>
          <p:cNvSpPr/>
          <p:nvPr/>
        </p:nvSpPr>
        <p:spPr>
          <a:xfrm>
            <a:off x="9601200" y="4123944"/>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Vector store</a:t>
            </a:r>
            <a:endParaRPr lang="en-US" sz="900" dirty="0"/>
          </a:p>
        </p:txBody>
      </p:sp>
      <p:pic>
        <p:nvPicPr>
          <p:cNvPr id="142" name="Ikon Vector store 374" descr="preencoded.png">    </p:cNvPr>
          <p:cNvPicPr>
            <a:picLocks noChangeAspect="1"/>
          </p:cNvPicPr>
          <p:nvPr/>
        </p:nvPicPr>
        <p:blipFill>
          <a:blip r:embed="rId42"/>
          <a:stretch>
            <a:fillRect/>
          </a:stretch>
        </p:blipFill>
        <p:spPr>
          <a:xfrm>
            <a:off x="9683496" y="4174236"/>
            <a:ext cx="155448" cy="155448"/>
          </a:xfrm>
          <a:prstGeom prst="rect">
            <a:avLst/>
          </a:prstGeom>
        </p:spPr>
      </p:pic>
      <p:sp>
        <p:nvSpPr>
          <p:cNvPr id="143" name="Kort 375"/>
          <p:cNvSpPr/>
          <p:nvPr/>
        </p:nvSpPr>
        <p:spPr>
          <a:xfrm>
            <a:off x="10744200" y="4123944"/>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RAG</a:t>
            </a:r>
            <a:endParaRPr lang="en-US" sz="900" dirty="0"/>
          </a:p>
        </p:txBody>
      </p:sp>
      <p:pic>
        <p:nvPicPr>
          <p:cNvPr id="144" name="Ikon RAG 376" descr="preencoded.png">    </p:cNvPr>
          <p:cNvPicPr>
            <a:picLocks noChangeAspect="1"/>
          </p:cNvPicPr>
          <p:nvPr/>
        </p:nvPicPr>
        <p:blipFill>
          <a:blip r:embed="rId43"/>
          <a:stretch>
            <a:fillRect/>
          </a:stretch>
        </p:blipFill>
        <p:spPr>
          <a:xfrm>
            <a:off x="10826496" y="4174236"/>
            <a:ext cx="155448" cy="155448"/>
          </a:xfrm>
          <a:prstGeom prst="rect">
            <a:avLst/>
          </a:prstGeom>
        </p:spPr>
      </p:pic>
      <p:sp>
        <p:nvSpPr>
          <p:cNvPr id="145" name="Kort 377"/>
          <p:cNvSpPr/>
          <p:nvPr/>
        </p:nvSpPr>
        <p:spPr>
          <a:xfrm>
            <a:off x="9601200" y="4416552"/>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LLM &amp; agents</a:t>
            </a:r>
            <a:endParaRPr lang="en-US" sz="900" dirty="0"/>
          </a:p>
        </p:txBody>
      </p:sp>
      <p:pic>
        <p:nvPicPr>
          <p:cNvPr id="146" name="Ikon LLM &amp; agents 378" descr="preencoded.png">    </p:cNvPr>
          <p:cNvPicPr>
            <a:picLocks noChangeAspect="1"/>
          </p:cNvPicPr>
          <p:nvPr/>
        </p:nvPicPr>
        <p:blipFill>
          <a:blip r:embed="rId44"/>
          <a:stretch>
            <a:fillRect/>
          </a:stretch>
        </p:blipFill>
        <p:spPr>
          <a:xfrm>
            <a:off x="9683496" y="4466844"/>
            <a:ext cx="155448" cy="155448"/>
          </a:xfrm>
          <a:prstGeom prst="rect">
            <a:avLst/>
          </a:prstGeom>
        </p:spPr>
      </p:pic>
      <p:sp>
        <p:nvSpPr>
          <p:cNvPr id="147" name="Kort 379"/>
          <p:cNvSpPr/>
          <p:nvPr/>
        </p:nvSpPr>
        <p:spPr>
          <a:xfrm>
            <a:off x="10744200" y="4416552"/>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Guardrails</a:t>
            </a:r>
            <a:endParaRPr lang="en-US" sz="900" dirty="0"/>
          </a:p>
        </p:txBody>
      </p:sp>
      <p:pic>
        <p:nvPicPr>
          <p:cNvPr id="148" name="Ikon Guardrails 380" descr="preencoded.png">    </p:cNvPr>
          <p:cNvPicPr>
            <a:picLocks noChangeAspect="1"/>
          </p:cNvPicPr>
          <p:nvPr/>
        </p:nvPicPr>
        <p:blipFill>
          <a:blip r:embed="rId45"/>
          <a:stretch>
            <a:fillRect/>
          </a:stretch>
        </p:blipFill>
        <p:spPr>
          <a:xfrm>
            <a:off x="10826496" y="4466844"/>
            <a:ext cx="155448" cy="155448"/>
          </a:xfrm>
          <a:prstGeom prst="rect">
            <a:avLst/>
          </a:prstGeom>
        </p:spPr>
      </p:pic>
      <p:sp>
        <p:nvSpPr>
          <p:cNvPr id="149" name="Rolle 381"/>
          <p:cNvSpPr/>
          <p:nvPr/>
        </p:nvSpPr>
        <p:spPr>
          <a:xfrm>
            <a:off x="9601200" y="4718304"/>
            <a:ext cx="10789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950" b="1" dirty="0">
                <a:solidFill>
                  <a:schemeClr val="tx1"/>
                </a:solidFill>
              </a:rPr>
              <a:t>Data Scientist</a:t>
            </a:r>
            <a:endParaRPr lang="en-US" sz="950" dirty="0"/>
          </a:p>
        </p:txBody>
      </p:sp>
      <p:sp>
        <p:nvSpPr>
          <p:cNvPr id="150" name="Rolle 382"/>
          <p:cNvSpPr/>
          <p:nvPr/>
        </p:nvSpPr>
        <p:spPr>
          <a:xfrm>
            <a:off x="10744200" y="4718304"/>
            <a:ext cx="1078992" cy="246888"/>
          </a:xfrm>
          <a:prstGeom prst="roundRect">
            <a:avLst>
              <a:gd name="adj" fmla="val 50000"/>
            </a:avLst>
          </a:prstGeom>
          <a:solidFill>
            <a:srgbClr val="B3D1BE"/>
          </a:solidFill>
          <a:ln/>
        </p:spPr>
        <p:txBody>
          <a:bodyPr wrap="square" lIns="25400" tIns="25400" rIns="25400" bIns="25400" rtlCol="0" anchor="ctr"/>
          <a:lstStyle/>
          <a:p>
            <a:pPr algn="ctr" indent="0" marL="0">
              <a:buNone/>
            </a:pPr>
            <a:r>
              <a:rPr lang="en-US" sz="950" b="1" dirty="0">
                <a:solidFill>
                  <a:schemeClr val="tx1"/>
                </a:solidFill>
              </a:rPr>
              <a:t>ML Engineer</a:t>
            </a:r>
            <a:endParaRPr lang="en-US" sz="950" dirty="0"/>
          </a:p>
        </p:txBody>
      </p:sp>
      <p:sp>
        <p:nvSpPr>
          <p:cNvPr id="151" name="Gruppe BUSINESS SERVICES &amp; APIS"/>
          <p:cNvSpPr/>
          <p:nvPr/>
        </p:nvSpPr>
        <p:spPr>
          <a:xfrm>
            <a:off x="9560052" y="5084064"/>
            <a:ext cx="2304288" cy="850392"/>
          </a:xfrm>
          <a:prstGeom prst="roundRect">
            <a:avLst>
              <a:gd name="adj" fmla="val 9677"/>
            </a:avLst>
          </a:prstGeom>
          <a:solidFill>
            <a:schemeClr val="accent4">
              <a:alpha val="15000"/>
            </a:schemeClr>
          </a:solidFill>
          <a:ln/>
        </p:spPr>
      </p:sp>
      <p:sp>
        <p:nvSpPr>
          <p:cNvPr id="152" name="Etiket BUSINESS SERVICES &amp;amp; APIS 383"/>
          <p:cNvSpPr txBox="1"/>
          <p:nvPr/>
        </p:nvSpPr>
        <p:spPr>
          <a:xfrm>
            <a:off x="9601200" y="5102352"/>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SERVICES &amp; APIS</a:t>
            </a:r>
            <a:endParaRPr lang="en-US" sz="1000" dirty="0"/>
          </a:p>
        </p:txBody>
      </p:sp>
      <p:sp>
        <p:nvSpPr>
          <p:cNvPr id="153" name="Kort 384"/>
          <p:cNvSpPr/>
          <p:nvPr/>
        </p:nvSpPr>
        <p:spPr>
          <a:xfrm>
            <a:off x="9601200" y="5330952"/>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Quality data</a:t>
            </a:r>
            <a:endParaRPr lang="en-US" sz="900" dirty="0"/>
          </a:p>
        </p:txBody>
      </p:sp>
      <p:pic>
        <p:nvPicPr>
          <p:cNvPr id="154" name="Ikon Quality data 385" descr="preencoded.png">    </p:cNvPr>
          <p:cNvPicPr>
            <a:picLocks noChangeAspect="1"/>
          </p:cNvPicPr>
          <p:nvPr/>
        </p:nvPicPr>
        <p:blipFill>
          <a:blip r:embed="rId46"/>
          <a:stretch>
            <a:fillRect/>
          </a:stretch>
        </p:blipFill>
        <p:spPr>
          <a:xfrm>
            <a:off x="9683496" y="5381244"/>
            <a:ext cx="155448" cy="155448"/>
          </a:xfrm>
          <a:prstGeom prst="rect">
            <a:avLst/>
          </a:prstGeom>
        </p:spPr>
      </p:pic>
      <p:sp>
        <p:nvSpPr>
          <p:cNvPr id="155" name="Kort 386"/>
          <p:cNvSpPr/>
          <p:nvPr/>
        </p:nvSpPr>
        <p:spPr>
          <a:xfrm>
            <a:off x="10744200" y="5330952"/>
            <a:ext cx="1078992"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accent6"/>
                </a:solidFill>
              </a:rPr>
              <a:t>AI services</a:t>
            </a:r>
            <a:endParaRPr lang="en-US" sz="900" dirty="0"/>
          </a:p>
        </p:txBody>
      </p:sp>
      <p:pic>
        <p:nvPicPr>
          <p:cNvPr id="156" name="Ikon AI services 387" descr="preencoded.png">    </p:cNvPr>
          <p:cNvPicPr>
            <a:picLocks noChangeAspect="1"/>
          </p:cNvPicPr>
          <p:nvPr/>
        </p:nvPicPr>
        <p:blipFill>
          <a:blip r:embed="rId47"/>
          <a:stretch>
            <a:fillRect/>
          </a:stretch>
        </p:blipFill>
        <p:spPr>
          <a:xfrm>
            <a:off x="10826496" y="5381244"/>
            <a:ext cx="155448" cy="155448"/>
          </a:xfrm>
          <a:prstGeom prst="rect">
            <a:avLst/>
          </a:prstGeom>
        </p:spPr>
      </p:pic>
      <p:sp>
        <p:nvSpPr>
          <p:cNvPr id="157" name="Rolle 388"/>
          <p:cNvSpPr/>
          <p:nvPr/>
        </p:nvSpPr>
        <p:spPr>
          <a:xfrm>
            <a:off x="9601200" y="5632704"/>
            <a:ext cx="2221992" cy="246888"/>
          </a:xfrm>
          <a:prstGeom prst="roundRect">
            <a:avLst>
              <a:gd name="adj" fmla="val 50000"/>
            </a:avLst>
          </a:prstGeom>
          <a:solidFill>
            <a:schemeClr val="bg2"/>
          </a:solidFill>
          <a:ln w="9525">
            <a:solidFill>
              <a:schemeClr val="accent6"/>
            </a:solidFill>
            <a:prstDash val="dash"/>
          </a:ln>
        </p:spPr>
        <p:txBody>
          <a:bodyPr wrap="square" lIns="25400" tIns="25400" rIns="25400" bIns="25400" rtlCol="0" anchor="ctr"/>
          <a:lstStyle/>
          <a:p>
            <a:pPr algn="ctr" indent="0" marL="0">
              <a:buNone/>
            </a:pPr>
            <a:r>
              <a:rPr lang="en-US" sz="1000" dirty="0">
                <a:solidFill>
                  <a:schemeClr val="accent6"/>
                </a:solidFill>
              </a:rPr>
              <a:t>Ejer aftales</a:t>
            </a:r>
            <a:endParaRPr lang="en-US" sz="1000" dirty="0"/>
          </a:p>
        </p:txBody>
      </p:sp>
      <p:sp>
        <p:nvSpPr>
          <p:cNvPr id="158" name="Dataflow 1"/>
          <p:cNvSpPr/>
          <p:nvPr/>
        </p:nvSpPr>
        <p:spPr>
          <a:xfrm>
            <a:off x="1956816" y="329184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59" name="Dataflow 2"/>
          <p:cNvSpPr/>
          <p:nvPr/>
        </p:nvSpPr>
        <p:spPr>
          <a:xfrm>
            <a:off x="3625596" y="329184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0" name="Dataflow 3"/>
          <p:cNvSpPr/>
          <p:nvPr/>
        </p:nvSpPr>
        <p:spPr>
          <a:xfrm>
            <a:off x="7740396" y="329184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1" name="Dataflow 4"/>
          <p:cNvSpPr/>
          <p:nvPr/>
        </p:nvSpPr>
        <p:spPr>
          <a:xfrm>
            <a:off x="9400032" y="329184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162" name="Signatur Tværgående 389"/>
          <p:cNvSpPr/>
          <p:nvPr/>
        </p:nvSpPr>
        <p:spPr>
          <a:xfrm>
            <a:off x="365760" y="6455664"/>
            <a:ext cx="219456" cy="137160"/>
          </a:xfrm>
          <a:prstGeom prst="roundRect">
            <a:avLst>
              <a:gd name="adj" fmla="val 26667"/>
            </a:avLst>
          </a:prstGeom>
          <a:solidFill>
            <a:srgbClr val="CFC6E3"/>
          </a:solidFill>
          <a:ln/>
        </p:spPr>
      </p:sp>
      <p:sp>
        <p:nvSpPr>
          <p:cNvPr id="163" name="Etiket Tværgående 390"/>
          <p:cNvSpPr txBox="1"/>
          <p:nvPr/>
        </p:nvSpPr>
        <p:spPr>
          <a:xfrm>
            <a:off x="640080" y="6400800"/>
            <a:ext cx="777240" cy="246888"/>
          </a:xfrm>
          <a:prstGeom prst="rect">
            <a:avLst/>
          </a:prstGeom>
          <a:noFill/>
          <a:ln/>
        </p:spPr>
        <p:txBody>
          <a:bodyPr wrap="square" lIns="0" tIns="0" rIns="0" bIns="0" rtlCol="0" anchor="ctr"/>
          <a:lstStyle/>
          <a:p>
            <a:pPr algn="l" indent="0" marL="0">
              <a:buNone/>
            </a:pPr>
            <a:r>
              <a:rPr lang="en-US" sz="1000" dirty="0">
                <a:solidFill>
                  <a:schemeClr val="tx1"/>
                </a:solidFill>
              </a:rPr>
              <a:t>Tværgående</a:t>
            </a:r>
            <a:endParaRPr lang="en-US" sz="1000" dirty="0"/>
          </a:p>
        </p:txBody>
      </p:sp>
      <p:sp>
        <p:nvSpPr>
          <p:cNvPr id="164" name="Signatur Kilde og ejerskab 391"/>
          <p:cNvSpPr/>
          <p:nvPr/>
        </p:nvSpPr>
        <p:spPr>
          <a:xfrm>
            <a:off x="1618488" y="6455664"/>
            <a:ext cx="219456" cy="137160"/>
          </a:xfrm>
          <a:prstGeom prst="roundRect">
            <a:avLst>
              <a:gd name="adj" fmla="val 26667"/>
            </a:avLst>
          </a:prstGeom>
          <a:solidFill>
            <a:srgbClr val="E8CA80"/>
          </a:solidFill>
          <a:ln/>
        </p:spPr>
      </p:sp>
      <p:sp>
        <p:nvSpPr>
          <p:cNvPr id="165" name="Etiket Kilde og ejerskab 392"/>
          <p:cNvSpPr txBox="1"/>
          <p:nvPr/>
        </p:nvSpPr>
        <p:spPr>
          <a:xfrm>
            <a:off x="1892808" y="6400800"/>
            <a:ext cx="1097280" cy="246888"/>
          </a:xfrm>
          <a:prstGeom prst="rect">
            <a:avLst/>
          </a:prstGeom>
          <a:noFill/>
          <a:ln/>
        </p:spPr>
        <p:txBody>
          <a:bodyPr wrap="square" lIns="0" tIns="0" rIns="0" bIns="0" rtlCol="0" anchor="ctr"/>
          <a:lstStyle/>
          <a:p>
            <a:pPr algn="l" indent="0" marL="0">
              <a:buNone/>
            </a:pPr>
            <a:r>
              <a:rPr lang="en-US" sz="1000" dirty="0">
                <a:solidFill>
                  <a:schemeClr val="tx1"/>
                </a:solidFill>
              </a:rPr>
              <a:t>Kilde og ejerskab</a:t>
            </a:r>
            <a:endParaRPr lang="en-US" sz="1000" dirty="0"/>
          </a:p>
        </p:txBody>
      </p:sp>
      <p:sp>
        <p:nvSpPr>
          <p:cNvPr id="166" name="Signatur Platform 393"/>
          <p:cNvSpPr/>
          <p:nvPr/>
        </p:nvSpPr>
        <p:spPr>
          <a:xfrm>
            <a:off x="3191256" y="6455664"/>
            <a:ext cx="219456" cy="137160"/>
          </a:xfrm>
          <a:prstGeom prst="roundRect">
            <a:avLst>
              <a:gd name="adj" fmla="val 26667"/>
            </a:avLst>
          </a:prstGeom>
          <a:solidFill>
            <a:srgbClr val="EFC2C2"/>
          </a:solidFill>
          <a:ln/>
        </p:spPr>
      </p:sp>
      <p:sp>
        <p:nvSpPr>
          <p:cNvPr id="167" name="Etiket Platform 394"/>
          <p:cNvSpPr txBox="1"/>
          <p:nvPr/>
        </p:nvSpPr>
        <p:spPr>
          <a:xfrm>
            <a:off x="3465576" y="6400800"/>
            <a:ext cx="594360" cy="246888"/>
          </a:xfrm>
          <a:prstGeom prst="rect">
            <a:avLst/>
          </a:prstGeom>
          <a:noFill/>
          <a:ln/>
        </p:spPr>
        <p:txBody>
          <a:bodyPr wrap="square" lIns="0" tIns="0" rIns="0" bIns="0" rtlCol="0" anchor="ctr"/>
          <a:lstStyle/>
          <a:p>
            <a:pPr algn="l" indent="0" marL="0">
              <a:buNone/>
            </a:pPr>
            <a:r>
              <a:rPr lang="en-US" sz="1000" dirty="0">
                <a:solidFill>
                  <a:schemeClr val="tx1"/>
                </a:solidFill>
              </a:rPr>
              <a:t>Platform</a:t>
            </a:r>
            <a:endParaRPr lang="en-US" sz="1000" dirty="0"/>
          </a:p>
        </p:txBody>
      </p:sp>
      <p:sp>
        <p:nvSpPr>
          <p:cNvPr id="168" name="Signatur Data 395"/>
          <p:cNvSpPr/>
          <p:nvPr/>
        </p:nvSpPr>
        <p:spPr>
          <a:xfrm>
            <a:off x="4261104" y="6455664"/>
            <a:ext cx="219456" cy="137160"/>
          </a:xfrm>
          <a:prstGeom prst="roundRect">
            <a:avLst>
              <a:gd name="adj" fmla="val 26667"/>
            </a:avLst>
          </a:prstGeom>
          <a:solidFill>
            <a:srgbClr val="B5CBE6"/>
          </a:solidFill>
          <a:ln/>
        </p:spPr>
      </p:sp>
      <p:sp>
        <p:nvSpPr>
          <p:cNvPr id="169" name="Etiket Data 396"/>
          <p:cNvSpPr txBox="1"/>
          <p:nvPr/>
        </p:nvSpPr>
        <p:spPr>
          <a:xfrm>
            <a:off x="4535424" y="6400800"/>
            <a:ext cx="365760" cy="246888"/>
          </a:xfrm>
          <a:prstGeom prst="rect">
            <a:avLst/>
          </a:prstGeom>
          <a:noFill/>
          <a:ln/>
        </p:spPr>
        <p:txBody>
          <a:bodyPr wrap="square" lIns="0" tIns="0" rIns="0" bIns="0" rtlCol="0" anchor="ctr"/>
          <a:lstStyle/>
          <a:p>
            <a:pPr algn="l" indent="0" marL="0">
              <a:buNone/>
            </a:pPr>
            <a:r>
              <a:rPr lang="en-US" sz="1000" dirty="0">
                <a:solidFill>
                  <a:schemeClr val="tx1"/>
                </a:solidFill>
              </a:rPr>
              <a:t>Data</a:t>
            </a:r>
            <a:endParaRPr lang="en-US" sz="1000" dirty="0"/>
          </a:p>
        </p:txBody>
      </p:sp>
      <p:sp>
        <p:nvSpPr>
          <p:cNvPr id="170" name="Signatur Værdiskabelse 397"/>
          <p:cNvSpPr/>
          <p:nvPr/>
        </p:nvSpPr>
        <p:spPr>
          <a:xfrm>
            <a:off x="5102352" y="6455664"/>
            <a:ext cx="219456" cy="137160"/>
          </a:xfrm>
          <a:prstGeom prst="roundRect">
            <a:avLst>
              <a:gd name="adj" fmla="val 26667"/>
            </a:avLst>
          </a:prstGeom>
          <a:solidFill>
            <a:srgbClr val="B3D1BE"/>
          </a:solidFill>
          <a:ln/>
        </p:spPr>
      </p:sp>
      <p:sp>
        <p:nvSpPr>
          <p:cNvPr id="171" name="Etiket Værdiskabelse 398"/>
          <p:cNvSpPr txBox="1"/>
          <p:nvPr/>
        </p:nvSpPr>
        <p:spPr>
          <a:xfrm>
            <a:off x="5376672" y="6400800"/>
            <a:ext cx="914400" cy="246888"/>
          </a:xfrm>
          <a:prstGeom prst="rect">
            <a:avLst/>
          </a:prstGeom>
          <a:noFill/>
          <a:ln/>
        </p:spPr>
        <p:txBody>
          <a:bodyPr wrap="square" lIns="0" tIns="0" rIns="0" bIns="0" rtlCol="0" anchor="ctr"/>
          <a:lstStyle/>
          <a:p>
            <a:pPr algn="l" indent="0" marL="0">
              <a:buNone/>
            </a:pPr>
            <a:r>
              <a:rPr lang="en-US" sz="1000" dirty="0">
                <a:solidFill>
                  <a:schemeClr val="tx1"/>
                </a:solidFill>
              </a:rPr>
              <a:t>Værdiskabelse</a:t>
            </a:r>
            <a:endParaRPr lang="en-US" sz="10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Rolleoversigt: ansvar pr. rolle</a:t>
            </a:r>
            <a:endParaRPr lang="en-US" sz="2600" dirty="0"/>
          </a:p>
        </p:txBody>
      </p:sp>
      <p:graphicFrame>
        <p:nvGraphicFramePr>
          <p:cNvPr id="7" name="Rolletabel"/>
          <p:cNvGraphicFramePr>
            <a:graphicFrameLocks noGrp="1"/>
          </p:cNvGraphicFramePr>
          <p:nvPr>
            <p:extLst>
              <p:ext uri="{D42A27DB-BD31-4B8C-83A1-F6EECF244321}">
                <p14:modId xmlns:p14="http://schemas.microsoft.com/office/powerpoint/2010/main" val="1579011935"/>
              </p:ext>
            </p:extLst>
          </p:nvPr>
        </p:nvGraphicFramePr>
        <p:xfrm>
          <a:off x="365760" y="914400"/>
          <a:ext cx="11457432" cy="914400"/>
        </p:xfrm>
        <a:graphic>
          <a:graphicData uri="http://schemas.openxmlformats.org/drawingml/2006/table">
            <a:tbl>
              <a:tblPr/>
              <a:tblGrid>
                <a:gridCol w="2651760"/>
                <a:gridCol w="2834640"/>
                <a:gridCol w="5971032"/>
              </a:tblGrid>
              <a:tr h="292608">
                <a:tc>
                  <a:txBody>
                    <a:bodyPr/>
                    <a:lstStyle/>
                    <a:p>
                      <a:pPr indent="0" marL="0">
                        <a:buNone/>
                      </a:pPr>
                      <a:r>
                        <a:rPr lang="en-US" sz="1200" b="1" dirty="0">
                          <a:solidFill>
                            <a:schemeClr val="bg1"/>
                          </a:solidFill>
                        </a:rPr>
                        <a:t>Rolle</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indent="0" marL="0">
                        <a:buNone/>
                      </a:pPr>
                      <a:r>
                        <a:rPr lang="en-US" sz="1200" b="1" dirty="0">
                          <a:solidFill>
                            <a:schemeClr val="bg1"/>
                          </a:solidFill>
                        </a:rPr>
                        <a:t>Område</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indent="0" marL="0">
                        <a:buNone/>
                      </a:pPr>
                      <a:r>
                        <a:rPr lang="en-US" sz="1200" b="1" dirty="0">
                          <a:solidFill>
                            <a:schemeClr val="bg1"/>
                          </a:solidFill>
                        </a:rPr>
                        <a:t>Ansvar (udkast)</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r>
              <a:tr h="292608">
                <a:tc>
                  <a:txBody>
                    <a:bodyPr/>
                    <a:lstStyle/>
                    <a:p>
                      <a:pPr indent="0" marL="0">
                        <a:buNone/>
                      </a:pPr>
                      <a:r>
                        <a:rPr lang="en-US" sz="1200" b="1" dirty="0">
                          <a:solidFill>
                            <a:schemeClr val="tx1"/>
                          </a:solidFill>
                        </a:rPr>
                        <a:t>Sponsor / CDO</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Tværgående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Beslutter retning og budget og afgør prioriteringer på tværs.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Enterprise Architect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Tværgående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Sikrer sammenhæng mellem forretning, data og teknologi på tværs af platformen.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Security &amp; Compliance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Security &amp; privacy</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Sætter krav til sikkerhed og persondata og rådgiver. Omfatter fx Security Architect og DPO.</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AI Governance Lead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AI governance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Står for AI-register, risikoklassificering og AI-politik.</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Owner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Datakilder og data</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Ejer data og beslutter adgang, kvalitet og brug.</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Steward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Data governance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Følger op på begreber og kvalitet i sit dataområde.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Platform Owner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Platform governance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Ejer platformens roadmap, budget og leverandører.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Platform Solution Architect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Platform governance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Fastlægger platformens arkitektur, standarder og mønstre.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DevOps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DevOps, monitoring &amp; scheduling</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Automatiserer deployment, overvågning og afvikling.</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Solution Engineer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Infrastructure og miljøer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Etablerer og konfigurerer infrastruktur og miljøer.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Architect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Data governance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Fastlægger datamodeller og datastandarder, herunder semantic layer.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Manager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Management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Driver datakatalog, lineage, kvalitetsværktøjer og master data.</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Engineer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Ingest, processing og expose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Bygger og vedligeholder datapipelines, lagene og DataOps.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Analyst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BI &amp; analytics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Omsætter data til rapporter og dashboards.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Data Scientist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AI &amp; ML</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Udvikler og evaluerer modeller.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ML Engineer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AI &amp; ML</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Sætter modeller og AI-løsninger i drift og overvåger dem.</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292608">
                <a:tc>
                  <a:txBody>
                    <a:bodyPr/>
                    <a:lstStyle/>
                    <a:p>
                      <a:pPr indent="0" marL="0">
                        <a:buNone/>
                      </a:pPr>
                      <a:r>
                        <a:rPr lang="en-US" sz="1200" b="1" dirty="0">
                          <a:solidFill>
                            <a:schemeClr val="tx1"/>
                          </a:solidFill>
                        </a:rPr>
                        <a:t>Business Value Hunter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Value creation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Finder og prioriterer use cases og følger op på gevinsten.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bl>
          </a:graphicData>
        </a:graphic>
      </p:graphicFrame>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RACI: hvem gør hvad</a:t>
            </a:r>
            <a:endParaRPr lang="en-US" sz="2600" dirty="0"/>
          </a:p>
        </p:txBody>
      </p:sp>
      <p:graphicFrame>
        <p:nvGraphicFramePr>
          <p:cNvPr id="8" name="RACI"/>
          <p:cNvGraphicFramePr>
            <a:graphicFrameLocks noGrp="1"/>
          </p:cNvGraphicFramePr>
          <p:nvPr>
            <p:extLst>
              <p:ext uri="{D42A27DB-BD31-4B8C-83A1-F6EECF244321}">
                <p14:modId xmlns:p14="http://schemas.microsoft.com/office/powerpoint/2010/main" val="1579011935"/>
              </p:ext>
            </p:extLst>
          </p:nvPr>
        </p:nvGraphicFramePr>
        <p:xfrm>
          <a:off x="365760" y="914400"/>
          <a:ext cx="11457432" cy="914400"/>
        </p:xfrm>
        <a:graphic>
          <a:graphicData uri="http://schemas.openxmlformats.org/drawingml/2006/table">
            <a:tbl>
              <a:tblPr/>
              <a:tblGrid>
                <a:gridCol w="2898648"/>
                <a:gridCol w="713232"/>
                <a:gridCol w="713232"/>
                <a:gridCol w="713232"/>
                <a:gridCol w="713232"/>
                <a:gridCol w="713232"/>
                <a:gridCol w="713232"/>
                <a:gridCol w="713232"/>
                <a:gridCol w="713232"/>
                <a:gridCol w="713232"/>
                <a:gridCol w="713232"/>
                <a:gridCol w="713232"/>
                <a:gridCol w="713232"/>
              </a:tblGrid>
              <a:tr h="566928">
                <a:tc>
                  <a:txBody>
                    <a:bodyPr/>
                    <a:lstStyle/>
                    <a:p>
                      <a:pPr indent="0" marL="0">
                        <a:buNone/>
                      </a:pPr>
                      <a:r>
                        <a:rPr lang="en-US" sz="1200" b="1" dirty="0">
                          <a:solidFill>
                            <a:schemeClr val="bg1"/>
                          </a:solidFill>
                        </a:rPr>
                        <a:t>Aktivitet</a:t>
                      </a:r>
                      <a:endParaRPr lang="en-US" sz="12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Sponsor / CDO</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Enterprise Architect</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Platform Owner</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Solution Architect</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Data Owner</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Data Mgr / Steward</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Data Engineer</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DevOps</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Security &amp; Compl.</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AI Gov. Lead</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Data Sci. / ML Eng.</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algn="ctr" indent="0" marL="0">
                        <a:buNone/>
                      </a:pPr>
                      <a:r>
                        <a:rPr lang="en-US" sz="1000" b="1" dirty="0">
                          <a:solidFill>
                            <a:schemeClr val="bg1"/>
                          </a:solidFill>
                        </a:rPr>
                        <a:t>Value Hunter</a:t>
                      </a:r>
                      <a:endParaRPr lang="en-US" sz="1000" dirty="0"/>
                    </a:p>
                  </a:txBody>
                  <a:tcPr marL="45720" marR="45720" marT="0" marB="0" anchor="ctr">
                    <a:lnL w="0" cap="flat" cmpd="sng" algn="ctr">
                      <a:noFill/>
                    </a:lnL>
                    <a:lnR w="0" cap="flat" cmpd="sng" algn="ctr">
                      <a:noFill/>
                    </a:lnR>
                    <a:lnT w="0" cap="flat" cmpd="sng" algn="ctr">
                      <a:noFill/>
                    </a:lnT>
                    <a:lnB w="0" cap="flat" cmpd="sng" algn="ctr">
                      <a:noFill/>
                    </a:lnB>
                    <a:solidFill>
                      <a:schemeClr val="accent1"/>
                    </a:solidFill>
                  </a:tcPr>
                </a:tc>
              </a:tr>
              <a:tr h="329184">
                <a:tc>
                  <a:txBody>
                    <a:bodyPr/>
                    <a:lstStyle/>
                    <a:p>
                      <a:pPr indent="0" marL="0">
                        <a:buNone/>
                      </a:pPr>
                      <a:r>
                        <a:rPr lang="en-US" sz="1200" b="1" dirty="0">
                          <a:solidFill>
                            <a:schemeClr val="tx1"/>
                          </a:solidFill>
                        </a:rPr>
                        <a:t>Prioritere use cases og budget</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r>
              <a:tr h="329184">
                <a:tc>
                  <a:txBody>
                    <a:bodyPr/>
                    <a:lstStyle/>
                    <a:p>
                      <a:pPr indent="0" marL="0">
                        <a:buNone/>
                      </a:pPr>
                      <a:r>
                        <a:rPr lang="en-US" sz="1200" b="1" dirty="0">
                          <a:solidFill>
                            <a:schemeClr val="tx1"/>
                          </a:solidFill>
                        </a:rPr>
                        <a:t>Platformarkitektur og standarder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Godkende arkitekturafvigelser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Tilslutte ny datakilde</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Give adgang til data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Datakvalitet, katalog og master data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Bygge og drive datapipelines</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Drift, overvågning og incidents</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Sikkerhedskontroller og persondata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Bygge og drive ML- og AI-løsninger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AI-register og risikoklassificering</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Godkende AI-løsning til drift</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329184">
                <a:tc>
                  <a:txBody>
                    <a:bodyPr/>
                    <a:lstStyle/>
                    <a:p>
                      <a:pPr indent="0" marL="0">
                        <a:buNone/>
                      </a:pPr>
                      <a:r>
                        <a:rPr lang="en-US" sz="1200" b="1" dirty="0">
                          <a:solidFill>
                            <a:schemeClr val="tx1"/>
                          </a:solidFill>
                        </a:rPr>
                        <a:t>Gevinstopfølgning</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bg1"/>
                          </a:solidFill>
                        </a:rPr>
                        <a:t>A</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chemeClr val="accent1"/>
                    </a:solidFill>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C</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dirty="0">
                          <a:solidFill>
                            <a:schemeClr val="accent6"/>
                          </a:solidFill>
                        </a:rPr>
                        <a:t>I</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algn="ctr" indent="0" marL="0">
                        <a:buNone/>
                      </a:pPr>
                      <a:r>
                        <a:rPr lang="en-US" sz="1200" b="1" dirty="0">
                          <a:solidFill>
                            <a:schemeClr val="tx1"/>
                          </a:solidFill>
                        </a:rPr>
                        <a:t>R</a:t>
                      </a:r>
                      <a:endParaRPr lang="en-US" sz="1200" dirty="0"/>
                    </a:p>
                  </a:txBody>
                  <a:tcPr marL="45720" marR="4572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solidFill>
                      <a:srgbClr val="CBD9EC"/>
                    </a:solidFill>
                  </a:tcPr>
                </a:tc>
              </a:tr>
            </a:tbl>
          </a:graphicData>
        </a:graphic>
      </p:graphicFrame>
      <p:sp>
        <p:nvSpPr>
          <p:cNvPr id="4" name="Etiket R = udfører. A = ansvarlig (kun én pr. aktivitet). C = konsulteres. I = informeres. Fordelingen er et udkast, som tilpasses kunden. 399"/>
          <p:cNvSpPr txBox="1"/>
          <p:nvPr/>
        </p:nvSpPr>
        <p:spPr>
          <a:xfrm>
            <a:off x="365760" y="5870448"/>
            <a:ext cx="11457432" cy="274320"/>
          </a:xfrm>
          <a:prstGeom prst="rect">
            <a:avLst/>
          </a:prstGeom>
          <a:noFill/>
          <a:ln/>
        </p:spPr>
        <p:txBody>
          <a:bodyPr wrap="square" lIns="0" tIns="0" rIns="0" bIns="0" rtlCol="0" anchor="ctr"/>
          <a:lstStyle/>
          <a:p>
            <a:pPr algn="l" indent="0" marL="0">
              <a:buNone/>
            </a:pPr>
            <a:r>
              <a:rPr lang="en-US" sz="1200" dirty="0">
                <a:solidFill>
                  <a:schemeClr val="accent6"/>
                </a:solidFill>
              </a:rPr>
              <a:t>R = udfører. A = ansvarlig (kun én pr. aktivitet). C = konsulteres. I = informeres. Fordelingen er et udkast, som tilpasses kunden.</a:t>
            </a:r>
            <a:endParaRPr lang="en-US" sz="12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Løsningsarkitektur: eksempel på Azure</a:t>
            </a:r>
            <a:endParaRPr lang="en-US" sz="2600" dirty="0"/>
          </a:p>
        </p:txBody>
      </p:sp>
      <p:sp>
        <p:nvSpPr>
          <p:cNvPr id="3" name="Kolonneramme"/>
          <p:cNvSpPr/>
          <p:nvPr/>
        </p:nvSpPr>
        <p:spPr>
          <a:xfrm>
            <a:off x="301752" y="841248"/>
            <a:ext cx="1728216" cy="5303520"/>
          </a:xfrm>
          <a:prstGeom prst="roundRect">
            <a:avLst>
              <a:gd name="adj" fmla="val 7407"/>
            </a:avLst>
          </a:prstGeom>
          <a:solidFill>
            <a:schemeClr val="bg2"/>
          </a:solidFill>
          <a:ln w="9525">
            <a:solidFill>
              <a:schemeClr val="accent6"/>
            </a:solidFill>
            <a:prstDash val="solid"/>
          </a:ln>
        </p:spPr>
      </p:sp>
      <p:sp>
        <p:nvSpPr>
          <p:cNvPr id="4" name="Kolonneramme"/>
          <p:cNvSpPr/>
          <p:nvPr/>
        </p:nvSpPr>
        <p:spPr>
          <a:xfrm>
            <a:off x="9537192" y="841248"/>
            <a:ext cx="2350008" cy="5303520"/>
          </a:xfrm>
          <a:prstGeom prst="roundRect">
            <a:avLst>
              <a:gd name="adj" fmla="val 5447"/>
            </a:avLst>
          </a:prstGeom>
          <a:solidFill>
            <a:schemeClr val="bg2"/>
          </a:solidFill>
          <a:ln w="9525">
            <a:solidFill>
              <a:schemeClr val="accent6"/>
            </a:solidFill>
            <a:prstDash val="solid"/>
          </a:ln>
        </p:spPr>
      </p:sp>
      <p:sp>
        <p:nvSpPr>
          <p:cNvPr id="5" name="Kolonneramme"/>
          <p:cNvSpPr/>
          <p:nvPr/>
        </p:nvSpPr>
        <p:spPr>
          <a:xfrm>
            <a:off x="2084832" y="841248"/>
            <a:ext cx="7397496" cy="5303520"/>
          </a:xfrm>
          <a:prstGeom prst="roundRect">
            <a:avLst>
              <a:gd name="adj" fmla="val 2414"/>
            </a:avLst>
          </a:prstGeom>
          <a:solidFill>
            <a:schemeClr val="bg2"/>
          </a:solidFill>
          <a:ln w="15875">
            <a:solidFill>
              <a:schemeClr val="accent2"/>
            </a:solidFill>
            <a:prstDash val="solid"/>
          </a:ln>
        </p:spPr>
      </p:sp>
      <p:sp>
        <p:nvSpPr>
          <p:cNvPr id="6" name="Kolonne 400"/>
          <p:cNvSpPr/>
          <p:nvPr/>
        </p:nvSpPr>
        <p:spPr>
          <a:xfrm>
            <a:off x="365760" y="905256"/>
            <a:ext cx="1600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DATA SOURCES</a:t>
            </a:r>
            <a:endParaRPr lang="en-US" sz="1000" dirty="0"/>
          </a:p>
        </p:txBody>
      </p:sp>
      <p:sp>
        <p:nvSpPr>
          <p:cNvPr id="7" name="Kolonne 401"/>
          <p:cNvSpPr/>
          <p:nvPr/>
        </p:nvSpPr>
        <p:spPr>
          <a:xfrm>
            <a:off x="2194560" y="905256"/>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INGEST</a:t>
            </a:r>
            <a:endParaRPr lang="en-US" sz="1000" dirty="0"/>
          </a:p>
        </p:txBody>
      </p:sp>
      <p:sp>
        <p:nvSpPr>
          <p:cNvPr id="8" name="Kolonne 402"/>
          <p:cNvSpPr/>
          <p:nvPr/>
        </p:nvSpPr>
        <p:spPr>
          <a:xfrm>
            <a:off x="3840480" y="905256"/>
            <a:ext cx="3886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PROCESS, STORAGE &amp; GOVERNANCE</a:t>
            </a:r>
            <a:endParaRPr lang="en-US" sz="1000" dirty="0"/>
          </a:p>
        </p:txBody>
      </p:sp>
      <p:sp>
        <p:nvSpPr>
          <p:cNvPr id="9" name="Kolonne 403"/>
          <p:cNvSpPr/>
          <p:nvPr/>
        </p:nvSpPr>
        <p:spPr>
          <a:xfrm>
            <a:off x="7955280" y="905256"/>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EXPOSE</a:t>
            </a:r>
            <a:endParaRPr lang="en-US" sz="1000" dirty="0"/>
          </a:p>
        </p:txBody>
      </p:sp>
      <p:sp>
        <p:nvSpPr>
          <p:cNvPr id="10" name="Kolonne 404"/>
          <p:cNvSpPr/>
          <p:nvPr/>
        </p:nvSpPr>
        <p:spPr>
          <a:xfrm>
            <a:off x="9601200" y="905256"/>
            <a:ext cx="2221992"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VALUE CREATION</a:t>
            </a:r>
            <a:endParaRPr lang="en-US" sz="1000" dirty="0"/>
          </a:p>
        </p:txBody>
      </p:sp>
      <p:sp>
        <p:nvSpPr>
          <p:cNvPr id="11" name="Returflow 405"/>
          <p:cNvSpPr/>
          <p:nvPr/>
        </p:nvSpPr>
        <p:spPr>
          <a:xfrm>
            <a:off x="10698480" y="6144768"/>
            <a:ext cx="0" cy="128016"/>
          </a:xfrm>
          <a:prstGeom prst="line">
            <a:avLst/>
          </a:prstGeom>
          <a:noFill/>
          <a:ln w="9525">
            <a:solidFill>
              <a:schemeClr val="accent6"/>
            </a:solidFill>
            <a:prstDash val="solid"/>
          </a:ln>
        </p:spPr>
      </p:sp>
      <p:sp>
        <p:nvSpPr>
          <p:cNvPr id="12" name="Returflow 406"/>
          <p:cNvSpPr/>
          <p:nvPr/>
        </p:nvSpPr>
        <p:spPr>
          <a:xfrm>
            <a:off x="1188720" y="6272784"/>
            <a:ext cx="9509760" cy="0"/>
          </a:xfrm>
          <a:prstGeom prst="line">
            <a:avLst/>
          </a:prstGeom>
          <a:noFill/>
          <a:ln w="9525">
            <a:solidFill>
              <a:schemeClr val="accent6"/>
            </a:solidFill>
            <a:prstDash val="solid"/>
          </a:ln>
        </p:spPr>
      </p:sp>
      <p:sp>
        <p:nvSpPr>
          <p:cNvPr id="13" name="Returflow 407"/>
          <p:cNvSpPr/>
          <p:nvPr/>
        </p:nvSpPr>
        <p:spPr>
          <a:xfrm>
            <a:off x="1188720" y="6144768"/>
            <a:ext cx="0" cy="128016"/>
          </a:xfrm>
          <a:prstGeom prst="line">
            <a:avLst/>
          </a:prstGeom>
          <a:noFill/>
          <a:ln w="9525">
            <a:solidFill>
              <a:schemeClr val="accent6"/>
            </a:solidFill>
            <a:prstDash val="solid"/>
            <a:headEnd type="triangle"/>
          </a:ln>
        </p:spPr>
      </p:sp>
      <p:sp>
        <p:nvSpPr>
          <p:cNvPr id="14" name="Returflow 408"/>
          <p:cNvSpPr/>
          <p:nvPr/>
        </p:nvSpPr>
        <p:spPr>
          <a:xfrm>
            <a:off x="4434840" y="6181344"/>
            <a:ext cx="3017520" cy="182880"/>
          </a:xfrm>
          <a:prstGeom prst="roundRect">
            <a:avLst>
              <a:gd name="adj" fmla="val 25000"/>
            </a:avLst>
          </a:prstGeom>
          <a:solidFill>
            <a:schemeClr val="bg1"/>
          </a:solidFill>
          <a:ln/>
        </p:spPr>
        <p:txBody>
          <a:bodyPr wrap="square" lIns="0" tIns="0" rIns="0" bIns="0" rtlCol="0" anchor="ctr"/>
          <a:lstStyle/>
          <a:p>
            <a:pPr algn="ctr" indent="0" marL="0">
              <a:buNone/>
            </a:pPr>
            <a:r>
              <a:rPr lang="en-US" sz="900" dirty="0">
                <a:solidFill>
                  <a:schemeClr val="accent6"/>
                </a:solidFill>
              </a:rPr>
              <a:t>Returflow: modeller og data tilbage til forretningssystemerne</a:t>
            </a:r>
            <a:endParaRPr lang="en-US" sz="900" dirty="0"/>
          </a:p>
        </p:txBody>
      </p:sp>
      <p:sp>
        <p:nvSpPr>
          <p:cNvPr id="15" name="Gruppe CUSTOMERS"/>
          <p:cNvSpPr/>
          <p:nvPr/>
        </p:nvSpPr>
        <p:spPr>
          <a:xfrm>
            <a:off x="324612" y="1280160"/>
            <a:ext cx="1682496" cy="1188720"/>
          </a:xfrm>
          <a:prstGeom prst="roundRect">
            <a:avLst>
              <a:gd name="adj" fmla="val 6923"/>
            </a:avLst>
          </a:prstGeom>
          <a:solidFill>
            <a:schemeClr val="accent6">
              <a:alpha val="14000"/>
            </a:schemeClr>
          </a:solidFill>
          <a:ln/>
        </p:spPr>
      </p:sp>
      <p:sp>
        <p:nvSpPr>
          <p:cNvPr id="16" name="Etiket CUSTOMERS 409"/>
          <p:cNvSpPr txBox="1"/>
          <p:nvPr/>
        </p:nvSpPr>
        <p:spPr>
          <a:xfrm>
            <a:off x="365760" y="1298448"/>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CUSTOMERS</a:t>
            </a:r>
            <a:endParaRPr lang="en-US" sz="1000" dirty="0"/>
          </a:p>
        </p:txBody>
      </p:sp>
      <p:sp>
        <p:nvSpPr>
          <p:cNvPr id="17" name="Kort 410"/>
          <p:cNvSpPr/>
          <p:nvPr/>
        </p:nvSpPr>
        <p:spPr>
          <a:xfrm>
            <a:off x="365760" y="1527048"/>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App 1</a:t>
            </a:r>
            <a:endParaRPr lang="en-US" sz="1000" dirty="0"/>
          </a:p>
        </p:txBody>
      </p:sp>
      <p:pic>
        <p:nvPicPr>
          <p:cNvPr id="18" name="Ikon App 1 411" descr="preencoded.png">    </p:cNvPr>
          <p:cNvPicPr>
            <a:picLocks noChangeAspect="1"/>
          </p:cNvPicPr>
          <p:nvPr/>
        </p:nvPicPr>
        <p:blipFill>
          <a:blip r:embed="rId1"/>
          <a:stretch>
            <a:fillRect/>
          </a:stretch>
        </p:blipFill>
        <p:spPr>
          <a:xfrm>
            <a:off x="448056" y="1563624"/>
            <a:ext cx="201168" cy="201168"/>
          </a:xfrm>
          <a:prstGeom prst="rect">
            <a:avLst/>
          </a:prstGeom>
        </p:spPr>
      </p:pic>
      <p:sp>
        <p:nvSpPr>
          <p:cNvPr id="19" name="Kort 412"/>
          <p:cNvSpPr/>
          <p:nvPr/>
        </p:nvSpPr>
        <p:spPr>
          <a:xfrm>
            <a:off x="365760" y="1837944"/>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App 2</a:t>
            </a:r>
            <a:endParaRPr lang="en-US" sz="1000" dirty="0"/>
          </a:p>
        </p:txBody>
      </p:sp>
      <p:pic>
        <p:nvPicPr>
          <p:cNvPr id="20" name="Ikon App 2 413" descr="preencoded.png">    </p:cNvPr>
          <p:cNvPicPr>
            <a:picLocks noChangeAspect="1"/>
          </p:cNvPicPr>
          <p:nvPr/>
        </p:nvPicPr>
        <p:blipFill>
          <a:blip r:embed="rId2"/>
          <a:stretch>
            <a:fillRect/>
          </a:stretch>
        </p:blipFill>
        <p:spPr>
          <a:xfrm>
            <a:off x="448056" y="1874520"/>
            <a:ext cx="201168" cy="201168"/>
          </a:xfrm>
          <a:prstGeom prst="rect">
            <a:avLst/>
          </a:prstGeom>
        </p:spPr>
      </p:pic>
      <p:sp>
        <p:nvSpPr>
          <p:cNvPr id="21" name="Kort 414"/>
          <p:cNvSpPr/>
          <p:nvPr/>
        </p:nvSpPr>
        <p:spPr>
          <a:xfrm>
            <a:off x="365760" y="2148840"/>
            <a:ext cx="160020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Devices</a:t>
            </a:r>
            <a:endParaRPr lang="en-US" sz="1000" dirty="0"/>
          </a:p>
        </p:txBody>
      </p:sp>
      <p:pic>
        <p:nvPicPr>
          <p:cNvPr id="22" name="Ikon Devices 415" descr="preencoded.png">    </p:cNvPr>
          <p:cNvPicPr>
            <a:picLocks noChangeAspect="1"/>
          </p:cNvPicPr>
          <p:nvPr/>
        </p:nvPicPr>
        <p:blipFill>
          <a:blip r:embed="rId3"/>
          <a:stretch>
            <a:fillRect/>
          </a:stretch>
        </p:blipFill>
        <p:spPr>
          <a:xfrm>
            <a:off x="448056" y="2185416"/>
            <a:ext cx="201168" cy="201168"/>
          </a:xfrm>
          <a:prstGeom prst="rect">
            <a:avLst/>
          </a:prstGeom>
        </p:spPr>
      </p:pic>
      <p:sp>
        <p:nvSpPr>
          <p:cNvPr id="23" name="Gruppe BUSINESS SYSTEMS"/>
          <p:cNvSpPr/>
          <p:nvPr/>
        </p:nvSpPr>
        <p:spPr>
          <a:xfrm>
            <a:off x="324612" y="2532888"/>
            <a:ext cx="1682496" cy="1499616"/>
          </a:xfrm>
          <a:prstGeom prst="roundRect">
            <a:avLst>
              <a:gd name="adj" fmla="val 5488"/>
            </a:avLst>
          </a:prstGeom>
          <a:solidFill>
            <a:schemeClr val="accent6">
              <a:alpha val="14000"/>
            </a:schemeClr>
          </a:solidFill>
          <a:ln/>
        </p:spPr>
      </p:sp>
      <p:sp>
        <p:nvSpPr>
          <p:cNvPr id="24" name="Etiket BUSINESS SYSTEMS 416"/>
          <p:cNvSpPr txBox="1"/>
          <p:nvPr/>
        </p:nvSpPr>
        <p:spPr>
          <a:xfrm>
            <a:off x="365760" y="2551176"/>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SYSTEMS</a:t>
            </a:r>
            <a:endParaRPr lang="en-US" sz="1000" dirty="0"/>
          </a:p>
        </p:txBody>
      </p:sp>
      <p:sp>
        <p:nvSpPr>
          <p:cNvPr id="25" name="Kort 417"/>
          <p:cNvSpPr/>
          <p:nvPr/>
        </p:nvSpPr>
        <p:spPr>
          <a:xfrm>
            <a:off x="365760" y="2779776"/>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ERP</a:t>
            </a:r>
            <a:endParaRPr lang="en-US" sz="1000" dirty="0"/>
          </a:p>
        </p:txBody>
      </p:sp>
      <p:pic>
        <p:nvPicPr>
          <p:cNvPr id="26" name="Ikon ERP 418" descr="preencoded.png">    </p:cNvPr>
          <p:cNvPicPr>
            <a:picLocks noChangeAspect="1"/>
          </p:cNvPicPr>
          <p:nvPr/>
        </p:nvPicPr>
        <p:blipFill>
          <a:blip r:embed="rId4"/>
          <a:stretch>
            <a:fillRect/>
          </a:stretch>
        </p:blipFill>
        <p:spPr>
          <a:xfrm>
            <a:off x="448056" y="2816352"/>
            <a:ext cx="201168" cy="201168"/>
          </a:xfrm>
          <a:prstGeom prst="rect">
            <a:avLst/>
          </a:prstGeom>
        </p:spPr>
      </p:pic>
      <p:sp>
        <p:nvSpPr>
          <p:cNvPr id="27" name="Kort 419"/>
          <p:cNvSpPr/>
          <p:nvPr/>
        </p:nvSpPr>
        <p:spPr>
          <a:xfrm>
            <a:off x="365760" y="3090672"/>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Data warehouse</a:t>
            </a:r>
            <a:endParaRPr lang="en-US" sz="1000" dirty="0"/>
          </a:p>
        </p:txBody>
      </p:sp>
      <p:pic>
        <p:nvPicPr>
          <p:cNvPr id="28" name="Ikon Data warehouse 420" descr="preencoded.png">    </p:cNvPr>
          <p:cNvPicPr>
            <a:picLocks noChangeAspect="1"/>
          </p:cNvPicPr>
          <p:nvPr/>
        </p:nvPicPr>
        <p:blipFill>
          <a:blip r:embed="rId5"/>
          <a:stretch>
            <a:fillRect/>
          </a:stretch>
        </p:blipFill>
        <p:spPr>
          <a:xfrm>
            <a:off x="448056" y="3127248"/>
            <a:ext cx="201168" cy="201168"/>
          </a:xfrm>
          <a:prstGeom prst="rect">
            <a:avLst/>
          </a:prstGeom>
        </p:spPr>
      </p:pic>
      <p:sp>
        <p:nvSpPr>
          <p:cNvPr id="29" name="Kort 421"/>
          <p:cNvSpPr/>
          <p:nvPr/>
        </p:nvSpPr>
        <p:spPr>
          <a:xfrm>
            <a:off x="365760" y="3401568"/>
            <a:ext cx="160020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Data repositories</a:t>
            </a:r>
            <a:endParaRPr lang="en-US" sz="1000" dirty="0"/>
          </a:p>
        </p:txBody>
      </p:sp>
      <p:pic>
        <p:nvPicPr>
          <p:cNvPr id="30" name="Ikon Data repositories 422" descr="preencoded.png">    </p:cNvPr>
          <p:cNvPicPr>
            <a:picLocks noChangeAspect="1"/>
          </p:cNvPicPr>
          <p:nvPr/>
        </p:nvPicPr>
        <p:blipFill>
          <a:blip r:embed="rId6"/>
          <a:stretch>
            <a:fillRect/>
          </a:stretch>
        </p:blipFill>
        <p:spPr>
          <a:xfrm>
            <a:off x="448056" y="3438144"/>
            <a:ext cx="201168" cy="201168"/>
          </a:xfrm>
          <a:prstGeom prst="rect">
            <a:avLst/>
          </a:prstGeom>
        </p:spPr>
      </p:pic>
      <p:sp>
        <p:nvSpPr>
          <p:cNvPr id="31" name="Kort 423"/>
          <p:cNvSpPr/>
          <p:nvPr/>
        </p:nvSpPr>
        <p:spPr>
          <a:xfrm>
            <a:off x="365760" y="3712464"/>
            <a:ext cx="160020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Data infrastructure</a:t>
            </a:r>
            <a:endParaRPr lang="en-US" sz="1000" dirty="0"/>
          </a:p>
        </p:txBody>
      </p:sp>
      <p:pic>
        <p:nvPicPr>
          <p:cNvPr id="32" name="Ikon Data infrastructure 424" descr="preencoded.png">    </p:cNvPr>
          <p:cNvPicPr>
            <a:picLocks noChangeAspect="1"/>
          </p:cNvPicPr>
          <p:nvPr/>
        </p:nvPicPr>
        <p:blipFill>
          <a:blip r:embed="rId7"/>
          <a:stretch>
            <a:fillRect/>
          </a:stretch>
        </p:blipFill>
        <p:spPr>
          <a:xfrm>
            <a:off x="448056" y="3749040"/>
            <a:ext cx="201168" cy="201168"/>
          </a:xfrm>
          <a:prstGeom prst="rect">
            <a:avLst/>
          </a:prstGeom>
        </p:spPr>
      </p:pic>
      <p:sp>
        <p:nvSpPr>
          <p:cNvPr id="33" name="Gruppe EXTERNAL &amp; DOCUMENTS"/>
          <p:cNvSpPr/>
          <p:nvPr/>
        </p:nvSpPr>
        <p:spPr>
          <a:xfrm>
            <a:off x="324612" y="4096512"/>
            <a:ext cx="1682496" cy="1426464"/>
          </a:xfrm>
          <a:prstGeom prst="roundRect">
            <a:avLst>
              <a:gd name="adj" fmla="val 5769"/>
            </a:avLst>
          </a:prstGeom>
          <a:solidFill>
            <a:schemeClr val="accent6">
              <a:alpha val="14000"/>
            </a:schemeClr>
          </a:solidFill>
          <a:ln/>
        </p:spPr>
      </p:sp>
      <p:sp>
        <p:nvSpPr>
          <p:cNvPr id="34" name="Etiket EXTERNAL &amp;amp; DOCUMENTS 425"/>
          <p:cNvSpPr txBox="1"/>
          <p:nvPr/>
        </p:nvSpPr>
        <p:spPr>
          <a:xfrm>
            <a:off x="365760" y="4114800"/>
            <a:ext cx="1600200" cy="228600"/>
          </a:xfrm>
          <a:prstGeom prst="rect">
            <a:avLst/>
          </a:prstGeom>
          <a:noFill/>
          <a:ln/>
        </p:spPr>
        <p:txBody>
          <a:bodyPr wrap="square" lIns="0" tIns="0" rIns="0" bIns="0" rtlCol="0" anchor="ctr"/>
          <a:lstStyle/>
          <a:p>
            <a:pPr algn="l" indent="0" marL="0">
              <a:buNone/>
            </a:pPr>
            <a:r>
              <a:rPr lang="en-US" sz="950" b="1" dirty="0">
                <a:solidFill>
                  <a:schemeClr val="accent1"/>
                </a:solidFill>
              </a:rPr>
              <a:t>EXTERNAL &amp; DOCUMENTS</a:t>
            </a:r>
            <a:endParaRPr lang="en-US" sz="950" dirty="0"/>
          </a:p>
        </p:txBody>
      </p:sp>
      <p:sp>
        <p:nvSpPr>
          <p:cNvPr id="35" name="Kort 426"/>
          <p:cNvSpPr/>
          <p:nvPr/>
        </p:nvSpPr>
        <p:spPr>
          <a:xfrm>
            <a:off x="365760" y="4343400"/>
            <a:ext cx="1600200" cy="347472"/>
          </a:xfrm>
          <a:prstGeom prst="roundRect">
            <a:avLst>
              <a:gd name="adj" fmla="val 21053"/>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950" dirty="0">
                <a:solidFill>
                  <a:schemeClr val="accent6"/>
                </a:solidFill>
              </a:rPr>
              <a:t>SaaS &amp; partner data</a:t>
            </a:r>
            <a:endParaRPr lang="en-US" sz="950" dirty="0"/>
          </a:p>
        </p:txBody>
      </p:sp>
      <p:pic>
        <p:nvPicPr>
          <p:cNvPr id="36" name="Ikon SaaS &amp; partner data 427" descr="preencoded.png">    </p:cNvPr>
          <p:cNvPicPr>
            <a:picLocks noChangeAspect="1"/>
          </p:cNvPicPr>
          <p:nvPr/>
        </p:nvPicPr>
        <p:blipFill>
          <a:blip r:embed="rId8"/>
          <a:stretch>
            <a:fillRect/>
          </a:stretch>
        </p:blipFill>
        <p:spPr>
          <a:xfrm>
            <a:off x="448056" y="4407408"/>
            <a:ext cx="219456" cy="219456"/>
          </a:xfrm>
          <a:prstGeom prst="rect">
            <a:avLst/>
          </a:prstGeom>
        </p:spPr>
      </p:pic>
      <p:sp>
        <p:nvSpPr>
          <p:cNvPr id="37" name="Kort 428"/>
          <p:cNvSpPr/>
          <p:nvPr/>
        </p:nvSpPr>
        <p:spPr>
          <a:xfrm>
            <a:off x="365760" y="4736592"/>
            <a:ext cx="1600200" cy="347472"/>
          </a:xfrm>
          <a:prstGeom prst="roundRect">
            <a:avLst>
              <a:gd name="adj" fmla="val 21053"/>
            </a:avLst>
          </a:prstGeom>
          <a:solidFill>
            <a:srgbClr val="BBD0EA"/>
          </a:solidFill>
          <a:ln/>
        </p:spPr>
        <p:txBody>
          <a:bodyPr wrap="square" lIns="381000" tIns="0" rIns="25400" bIns="0" rtlCol="0" anchor="ctr"/>
          <a:lstStyle/>
          <a:p>
            <a:pPr algn="l" indent="0" marL="0">
              <a:buNone/>
            </a:pPr>
            <a:r>
              <a:rPr lang="en-US" sz="950" dirty="0">
                <a:solidFill>
                  <a:schemeClr val="accent1"/>
                </a:solidFill>
              </a:rPr>
              <a:t>Documents</a:t>
            </a:r>
            <a:endParaRPr lang="en-US" sz="950" dirty="0"/>
          </a:p>
        </p:txBody>
      </p:sp>
      <p:pic>
        <p:nvPicPr>
          <p:cNvPr id="38" name="Ikon Documents 429" descr="preencoded.png">    </p:cNvPr>
          <p:cNvPicPr>
            <a:picLocks noChangeAspect="1"/>
          </p:cNvPicPr>
          <p:nvPr/>
        </p:nvPicPr>
        <p:blipFill>
          <a:blip r:embed="rId9"/>
          <a:stretch>
            <a:fillRect/>
          </a:stretch>
        </p:blipFill>
        <p:spPr>
          <a:xfrm>
            <a:off x="448056" y="4800600"/>
            <a:ext cx="219456" cy="219456"/>
          </a:xfrm>
          <a:prstGeom prst="rect">
            <a:avLst/>
          </a:prstGeom>
        </p:spPr>
      </p:pic>
      <p:sp>
        <p:nvSpPr>
          <p:cNvPr id="39" name="Kort 430"/>
          <p:cNvSpPr/>
          <p:nvPr/>
        </p:nvSpPr>
        <p:spPr>
          <a:xfrm>
            <a:off x="365760" y="5129784"/>
            <a:ext cx="1600200"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Consent service (ekstern)</a:t>
            </a:r>
            <a:endParaRPr lang="en-US" sz="950" dirty="0"/>
          </a:p>
        </p:txBody>
      </p:sp>
      <p:pic>
        <p:nvPicPr>
          <p:cNvPr id="40" name="Ikon Consent service (ekstern) 431" descr="preencoded.png">    </p:cNvPr>
          <p:cNvPicPr>
            <a:picLocks noChangeAspect="1"/>
          </p:cNvPicPr>
          <p:nvPr/>
        </p:nvPicPr>
        <p:blipFill>
          <a:blip r:embed="rId10"/>
          <a:stretch>
            <a:fillRect/>
          </a:stretch>
        </p:blipFill>
        <p:spPr>
          <a:xfrm>
            <a:off x="448056" y="5193792"/>
            <a:ext cx="219456" cy="219456"/>
          </a:xfrm>
          <a:prstGeom prst="rect">
            <a:avLst/>
          </a:prstGeom>
        </p:spPr>
      </p:pic>
      <p:sp>
        <p:nvSpPr>
          <p:cNvPr id="41" name="Gruppe STAGING"/>
          <p:cNvSpPr/>
          <p:nvPr/>
        </p:nvSpPr>
        <p:spPr>
          <a:xfrm>
            <a:off x="2153412" y="1280160"/>
            <a:ext cx="1499616" cy="1335024"/>
          </a:xfrm>
          <a:prstGeom prst="roundRect">
            <a:avLst>
              <a:gd name="adj" fmla="val 6164"/>
            </a:avLst>
          </a:prstGeom>
          <a:solidFill>
            <a:schemeClr val="accent1">
              <a:alpha val="10000"/>
            </a:schemeClr>
          </a:solidFill>
          <a:ln/>
        </p:spPr>
      </p:sp>
      <p:sp>
        <p:nvSpPr>
          <p:cNvPr id="42" name="Etiket STAGING 432"/>
          <p:cNvSpPr txBox="1"/>
          <p:nvPr/>
        </p:nvSpPr>
        <p:spPr>
          <a:xfrm>
            <a:off x="2194560" y="129844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STAGING</a:t>
            </a:r>
            <a:endParaRPr lang="en-US" sz="1000" dirty="0"/>
          </a:p>
        </p:txBody>
      </p:sp>
      <p:sp>
        <p:nvSpPr>
          <p:cNvPr id="43" name="Kort 433"/>
          <p:cNvSpPr/>
          <p:nvPr/>
        </p:nvSpPr>
        <p:spPr>
          <a:xfrm>
            <a:off x="2194560" y="1527048"/>
            <a:ext cx="1417320" cy="274320"/>
          </a:xfrm>
          <a:prstGeom prst="roundRect">
            <a:avLst>
              <a:gd name="adj" fmla="val 25000"/>
            </a:avLst>
          </a:prstGeom>
          <a:solidFill>
            <a:srgbClr val="BBD0EA"/>
          </a:solidFill>
          <a:ln/>
        </p:spPr>
        <p:txBody>
          <a:bodyPr wrap="square" lIns="355600" tIns="0" rIns="25400" bIns="0" rtlCol="0" anchor="ctr"/>
          <a:lstStyle/>
          <a:p>
            <a:pPr algn="l" indent="0" marL="0">
              <a:buNone/>
            </a:pPr>
            <a:r>
              <a:rPr lang="en-US" sz="1000" dirty="0">
                <a:solidFill>
                  <a:schemeClr val="accent1"/>
                </a:solidFill>
              </a:rPr>
              <a:t>Client SDK</a:t>
            </a:r>
            <a:endParaRPr lang="en-US" sz="1000" dirty="0"/>
          </a:p>
        </p:txBody>
      </p:sp>
      <p:pic>
        <p:nvPicPr>
          <p:cNvPr id="44" name="Ikon Client SDK 434" descr="preencoded.png">    </p:cNvPr>
          <p:cNvPicPr>
            <a:picLocks noChangeAspect="1"/>
          </p:cNvPicPr>
          <p:nvPr/>
        </p:nvPicPr>
        <p:blipFill>
          <a:blip r:embed="rId11"/>
          <a:stretch>
            <a:fillRect/>
          </a:stretch>
        </p:blipFill>
        <p:spPr>
          <a:xfrm>
            <a:off x="2276856" y="1563624"/>
            <a:ext cx="201168" cy="201168"/>
          </a:xfrm>
          <a:prstGeom prst="rect">
            <a:avLst/>
          </a:prstGeom>
        </p:spPr>
      </p:pic>
      <p:sp>
        <p:nvSpPr>
          <p:cNvPr id="45" name="Pil 435"/>
          <p:cNvSpPr/>
          <p:nvPr/>
        </p:nvSpPr>
        <p:spPr>
          <a:xfrm>
            <a:off x="2903220" y="1801368"/>
            <a:ext cx="0" cy="109728"/>
          </a:xfrm>
          <a:prstGeom prst="line">
            <a:avLst/>
          </a:prstGeom>
          <a:noFill/>
          <a:ln w="9525">
            <a:solidFill>
              <a:schemeClr val="accent6"/>
            </a:solidFill>
            <a:prstDash val="solid"/>
            <a:tailEnd type="triangle"/>
          </a:ln>
        </p:spPr>
      </p:sp>
      <p:sp>
        <p:nvSpPr>
          <p:cNvPr id="46" name="Kort 436"/>
          <p:cNvSpPr/>
          <p:nvPr/>
        </p:nvSpPr>
        <p:spPr>
          <a:xfrm>
            <a:off x="2194560" y="1911096"/>
            <a:ext cx="1417320" cy="274320"/>
          </a:xfrm>
          <a:prstGeom prst="roundRect">
            <a:avLst>
              <a:gd name="adj" fmla="val 25000"/>
            </a:avLst>
          </a:prstGeom>
          <a:solidFill>
            <a:srgbClr val="BBD0EA"/>
          </a:solidFill>
          <a:ln/>
        </p:spPr>
        <p:txBody>
          <a:bodyPr wrap="square" lIns="355600" tIns="0" rIns="25400" bIns="0" rtlCol="0" anchor="ctr"/>
          <a:lstStyle/>
          <a:p>
            <a:pPr algn="l" indent="0" marL="0">
              <a:buNone/>
            </a:pPr>
            <a:r>
              <a:rPr lang="en-US" sz="1000" dirty="0">
                <a:solidFill>
                  <a:schemeClr val="accent1"/>
                </a:solidFill>
              </a:rPr>
              <a:t>Event hub</a:t>
            </a:r>
            <a:endParaRPr lang="en-US" sz="1000" dirty="0"/>
          </a:p>
        </p:txBody>
      </p:sp>
      <p:pic>
        <p:nvPicPr>
          <p:cNvPr id="47" name="Ikon Event hub 437" descr="preencoded.png">    </p:cNvPr>
          <p:cNvPicPr>
            <a:picLocks noChangeAspect="1"/>
          </p:cNvPicPr>
          <p:nvPr/>
        </p:nvPicPr>
        <p:blipFill>
          <a:blip r:embed="rId12"/>
          <a:stretch>
            <a:fillRect/>
          </a:stretch>
        </p:blipFill>
        <p:spPr>
          <a:xfrm>
            <a:off x="2276856" y="1947672"/>
            <a:ext cx="201168" cy="201168"/>
          </a:xfrm>
          <a:prstGeom prst="rect">
            <a:avLst/>
          </a:prstGeom>
        </p:spPr>
      </p:pic>
      <p:sp>
        <p:nvSpPr>
          <p:cNvPr id="48" name="Pil 438"/>
          <p:cNvSpPr/>
          <p:nvPr/>
        </p:nvSpPr>
        <p:spPr>
          <a:xfrm>
            <a:off x="2903220" y="2185416"/>
            <a:ext cx="0" cy="109728"/>
          </a:xfrm>
          <a:prstGeom prst="line">
            <a:avLst/>
          </a:prstGeom>
          <a:noFill/>
          <a:ln w="9525">
            <a:solidFill>
              <a:schemeClr val="accent6"/>
            </a:solidFill>
            <a:prstDash val="solid"/>
            <a:tailEnd type="triangle"/>
          </a:ln>
        </p:spPr>
      </p:sp>
      <p:sp>
        <p:nvSpPr>
          <p:cNvPr id="49" name="Kort 439"/>
          <p:cNvSpPr/>
          <p:nvPr/>
        </p:nvSpPr>
        <p:spPr>
          <a:xfrm>
            <a:off x="2194560" y="2295144"/>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Event processing</a:t>
            </a:r>
            <a:endParaRPr lang="en-US" sz="1000" dirty="0"/>
          </a:p>
        </p:txBody>
      </p:sp>
      <p:pic>
        <p:nvPicPr>
          <p:cNvPr id="50" name="Ikon Event processing 440" descr="preencoded.png">    </p:cNvPr>
          <p:cNvPicPr>
            <a:picLocks noChangeAspect="1"/>
          </p:cNvPicPr>
          <p:nvPr/>
        </p:nvPicPr>
        <p:blipFill>
          <a:blip r:embed="rId13"/>
          <a:stretch>
            <a:fillRect/>
          </a:stretch>
        </p:blipFill>
        <p:spPr>
          <a:xfrm>
            <a:off x="2276856" y="2331720"/>
            <a:ext cx="201168" cy="201168"/>
          </a:xfrm>
          <a:prstGeom prst="rect">
            <a:avLst/>
          </a:prstGeom>
        </p:spPr>
      </p:pic>
      <p:sp>
        <p:nvSpPr>
          <p:cNvPr id="51" name="Gruppe INGEST"/>
          <p:cNvSpPr/>
          <p:nvPr/>
        </p:nvSpPr>
        <p:spPr>
          <a:xfrm>
            <a:off x="2153412" y="2679192"/>
            <a:ext cx="1499616" cy="1600200"/>
          </a:xfrm>
          <a:prstGeom prst="roundRect">
            <a:avLst>
              <a:gd name="adj" fmla="val 5488"/>
            </a:avLst>
          </a:prstGeom>
          <a:solidFill>
            <a:schemeClr val="accent1">
              <a:alpha val="10000"/>
            </a:schemeClr>
          </a:solidFill>
          <a:ln/>
        </p:spPr>
      </p:sp>
      <p:sp>
        <p:nvSpPr>
          <p:cNvPr id="52" name="Etiket INGEST 441"/>
          <p:cNvSpPr txBox="1"/>
          <p:nvPr/>
        </p:nvSpPr>
        <p:spPr>
          <a:xfrm>
            <a:off x="2194560" y="2697480"/>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INGEST</a:t>
            </a:r>
            <a:endParaRPr lang="en-US" sz="1000" dirty="0"/>
          </a:p>
        </p:txBody>
      </p:sp>
      <p:sp>
        <p:nvSpPr>
          <p:cNvPr id="53" name="Kort 442"/>
          <p:cNvSpPr/>
          <p:nvPr/>
        </p:nvSpPr>
        <p:spPr>
          <a:xfrm>
            <a:off x="2194560" y="2926080"/>
            <a:ext cx="1417320" cy="274320"/>
          </a:xfrm>
          <a:prstGeom prst="roundRect">
            <a:avLst>
              <a:gd name="adj" fmla="val 25000"/>
            </a:avLst>
          </a:prstGeom>
          <a:solidFill>
            <a:srgbClr val="BBD0EA"/>
          </a:solidFill>
          <a:ln/>
        </p:spPr>
        <p:txBody>
          <a:bodyPr wrap="square" lIns="355600" tIns="0" rIns="25400" bIns="0" rtlCol="0" anchor="ctr"/>
          <a:lstStyle/>
          <a:p>
            <a:pPr algn="l" indent="0" marL="0">
              <a:buNone/>
            </a:pPr>
            <a:r>
              <a:rPr lang="en-US" sz="1000" dirty="0">
                <a:solidFill>
                  <a:schemeClr val="accent1"/>
                </a:solidFill>
              </a:rPr>
              <a:t>Data factory</a:t>
            </a:r>
            <a:endParaRPr lang="en-US" sz="1000" dirty="0"/>
          </a:p>
        </p:txBody>
      </p:sp>
      <p:pic>
        <p:nvPicPr>
          <p:cNvPr id="54" name="Ikon Data factory 443" descr="preencoded.png">    </p:cNvPr>
          <p:cNvPicPr>
            <a:picLocks noChangeAspect="1"/>
          </p:cNvPicPr>
          <p:nvPr/>
        </p:nvPicPr>
        <p:blipFill>
          <a:blip r:embed="rId14"/>
          <a:stretch>
            <a:fillRect/>
          </a:stretch>
        </p:blipFill>
        <p:spPr>
          <a:xfrm>
            <a:off x="2276856" y="2962656"/>
            <a:ext cx="201168" cy="201168"/>
          </a:xfrm>
          <a:prstGeom prst="rect">
            <a:avLst/>
          </a:prstGeom>
        </p:spPr>
      </p:pic>
      <p:sp>
        <p:nvSpPr>
          <p:cNvPr id="55" name="Pil 444"/>
          <p:cNvSpPr/>
          <p:nvPr/>
        </p:nvSpPr>
        <p:spPr>
          <a:xfrm>
            <a:off x="2903220" y="3200400"/>
            <a:ext cx="0" cy="109728"/>
          </a:xfrm>
          <a:prstGeom prst="line">
            <a:avLst/>
          </a:prstGeom>
          <a:noFill/>
          <a:ln w="9525">
            <a:solidFill>
              <a:schemeClr val="accent6"/>
            </a:solidFill>
            <a:prstDash val="solid"/>
            <a:tailEnd type="triangle"/>
          </a:ln>
        </p:spPr>
      </p:sp>
      <p:sp>
        <p:nvSpPr>
          <p:cNvPr id="56" name="Kort 445"/>
          <p:cNvSpPr/>
          <p:nvPr/>
        </p:nvSpPr>
        <p:spPr>
          <a:xfrm>
            <a:off x="2194560" y="3310128"/>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Data lake landing</a:t>
            </a:r>
            <a:endParaRPr lang="en-US" sz="1000" dirty="0"/>
          </a:p>
        </p:txBody>
      </p:sp>
      <p:pic>
        <p:nvPicPr>
          <p:cNvPr id="57" name="Ikon Data lake landing 446" descr="preencoded.png">    </p:cNvPr>
          <p:cNvPicPr>
            <a:picLocks noChangeAspect="1"/>
          </p:cNvPicPr>
          <p:nvPr/>
        </p:nvPicPr>
        <p:blipFill>
          <a:blip r:embed="rId15"/>
          <a:stretch>
            <a:fillRect/>
          </a:stretch>
        </p:blipFill>
        <p:spPr>
          <a:xfrm>
            <a:off x="2276856" y="3346704"/>
            <a:ext cx="201168" cy="201168"/>
          </a:xfrm>
          <a:prstGeom prst="rect">
            <a:avLst/>
          </a:prstGeom>
        </p:spPr>
      </p:pic>
      <p:sp>
        <p:nvSpPr>
          <p:cNvPr id="58" name="Kort 447"/>
          <p:cNvSpPr/>
          <p:nvPr/>
        </p:nvSpPr>
        <p:spPr>
          <a:xfrm>
            <a:off x="2194560" y="3639312"/>
            <a:ext cx="141732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API</a:t>
            </a:r>
            <a:endParaRPr lang="en-US" sz="1000" dirty="0"/>
          </a:p>
        </p:txBody>
      </p:sp>
      <p:pic>
        <p:nvPicPr>
          <p:cNvPr id="59" name="Ikon API 448" descr="preencoded.png">    </p:cNvPr>
          <p:cNvPicPr>
            <a:picLocks noChangeAspect="1"/>
          </p:cNvPicPr>
          <p:nvPr/>
        </p:nvPicPr>
        <p:blipFill>
          <a:blip r:embed="rId16"/>
          <a:stretch>
            <a:fillRect/>
          </a:stretch>
        </p:blipFill>
        <p:spPr>
          <a:xfrm>
            <a:off x="2276856" y="3675888"/>
            <a:ext cx="201168" cy="201168"/>
          </a:xfrm>
          <a:prstGeom prst="rect">
            <a:avLst/>
          </a:prstGeom>
        </p:spPr>
      </p:pic>
      <p:sp>
        <p:nvSpPr>
          <p:cNvPr id="60" name="Kort 449"/>
          <p:cNvSpPr/>
          <p:nvPr/>
        </p:nvSpPr>
        <p:spPr>
          <a:xfrm>
            <a:off x="2194560" y="3959352"/>
            <a:ext cx="141732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Connector</a:t>
            </a:r>
            <a:endParaRPr lang="en-US" sz="1000" dirty="0"/>
          </a:p>
        </p:txBody>
      </p:sp>
      <p:pic>
        <p:nvPicPr>
          <p:cNvPr id="61" name="Ikon Connector 450" descr="preencoded.png">    </p:cNvPr>
          <p:cNvPicPr>
            <a:picLocks noChangeAspect="1"/>
          </p:cNvPicPr>
          <p:nvPr/>
        </p:nvPicPr>
        <p:blipFill>
          <a:blip r:embed="rId17"/>
          <a:stretch>
            <a:fillRect/>
          </a:stretch>
        </p:blipFill>
        <p:spPr>
          <a:xfrm>
            <a:off x="2276856" y="3995928"/>
            <a:ext cx="201168" cy="201168"/>
          </a:xfrm>
          <a:prstGeom prst="rect">
            <a:avLst/>
          </a:prstGeom>
        </p:spPr>
      </p:pic>
      <p:sp>
        <p:nvSpPr>
          <p:cNvPr id="62" name="Gruppe PLATFORM SERVICES"/>
          <p:cNvSpPr/>
          <p:nvPr/>
        </p:nvSpPr>
        <p:spPr>
          <a:xfrm>
            <a:off x="2153412" y="4343400"/>
            <a:ext cx="1499616" cy="704088"/>
          </a:xfrm>
          <a:prstGeom prst="roundRect">
            <a:avLst>
              <a:gd name="adj" fmla="val 11688"/>
            </a:avLst>
          </a:prstGeom>
          <a:solidFill>
            <a:schemeClr val="accent1">
              <a:alpha val="10000"/>
            </a:schemeClr>
          </a:solidFill>
          <a:ln/>
        </p:spPr>
      </p:sp>
      <p:sp>
        <p:nvSpPr>
          <p:cNvPr id="63" name="Etiket PLATFORM SERVICES 451"/>
          <p:cNvSpPr txBox="1"/>
          <p:nvPr/>
        </p:nvSpPr>
        <p:spPr>
          <a:xfrm>
            <a:off x="2194560" y="436168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PLATFORM SERVICES</a:t>
            </a:r>
            <a:endParaRPr lang="en-US" sz="1000" dirty="0"/>
          </a:p>
        </p:txBody>
      </p:sp>
      <p:sp>
        <p:nvSpPr>
          <p:cNvPr id="64" name="Kort 452"/>
          <p:cNvSpPr/>
          <p:nvPr/>
        </p:nvSpPr>
        <p:spPr>
          <a:xfrm>
            <a:off x="2194560" y="4590288"/>
            <a:ext cx="1417320" cy="402336"/>
          </a:xfrm>
          <a:prstGeom prst="roundRect">
            <a:avLst>
              <a:gd name="adj" fmla="val 18182"/>
            </a:avLst>
          </a:prstGeom>
          <a:solidFill>
            <a:srgbClr val="BBD0EA"/>
          </a:solidFill>
          <a:ln/>
        </p:spPr>
        <p:txBody>
          <a:bodyPr wrap="square" lIns="381000" tIns="0" rIns="25400" bIns="0" rtlCol="0" anchor="ctr"/>
          <a:lstStyle/>
          <a:p>
            <a:pPr algn="l" indent="0" marL="0">
              <a:buNone/>
            </a:pPr>
            <a:r>
              <a:rPr lang="en-US" sz="1000" dirty="0">
                <a:solidFill>
                  <a:schemeClr val="accent1"/>
                </a:solidFill>
              </a:rPr>
              <a:t>Consent subscribe</a:t>
            </a:r>
            <a:endParaRPr lang="en-US" sz="1000" dirty="0"/>
          </a:p>
        </p:txBody>
      </p:sp>
      <p:pic>
        <p:nvPicPr>
          <p:cNvPr id="65" name="Ikon Consent subscribe 453" descr="preencoded.png">    </p:cNvPr>
          <p:cNvPicPr>
            <a:picLocks noChangeAspect="1"/>
          </p:cNvPicPr>
          <p:nvPr/>
        </p:nvPicPr>
        <p:blipFill>
          <a:blip r:embed="rId18"/>
          <a:stretch>
            <a:fillRect/>
          </a:stretch>
        </p:blipFill>
        <p:spPr>
          <a:xfrm>
            <a:off x="2276856" y="4681728"/>
            <a:ext cx="219456" cy="219456"/>
          </a:xfrm>
          <a:prstGeom prst="rect">
            <a:avLst/>
          </a:prstGeom>
        </p:spPr>
      </p:pic>
      <p:sp>
        <p:nvSpPr>
          <p:cNvPr id="66" name="Gruppe GOVERNANCE"/>
          <p:cNvSpPr/>
          <p:nvPr/>
        </p:nvSpPr>
        <p:spPr>
          <a:xfrm>
            <a:off x="3799332" y="1280160"/>
            <a:ext cx="3968496" cy="649224"/>
          </a:xfrm>
          <a:prstGeom prst="roundRect">
            <a:avLst>
              <a:gd name="adj" fmla="val 12676"/>
            </a:avLst>
          </a:prstGeom>
          <a:solidFill>
            <a:srgbClr val="6B4FA0">
              <a:alpha val="15000"/>
            </a:srgbClr>
          </a:solidFill>
          <a:ln/>
        </p:spPr>
      </p:sp>
      <p:sp>
        <p:nvSpPr>
          <p:cNvPr id="67" name="Etiket GOVERNANCE 454"/>
          <p:cNvSpPr txBox="1"/>
          <p:nvPr/>
        </p:nvSpPr>
        <p:spPr>
          <a:xfrm>
            <a:off x="3840480" y="129844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GOVERNANCE</a:t>
            </a:r>
            <a:endParaRPr lang="en-US" sz="1000" dirty="0"/>
          </a:p>
        </p:txBody>
      </p:sp>
      <p:sp>
        <p:nvSpPr>
          <p:cNvPr id="68" name="Kort 455"/>
          <p:cNvSpPr/>
          <p:nvPr/>
        </p:nvSpPr>
        <p:spPr>
          <a:xfrm>
            <a:off x="3840480" y="1527048"/>
            <a:ext cx="1252728" cy="347472"/>
          </a:xfrm>
          <a:prstGeom prst="roundRect">
            <a:avLst>
              <a:gd name="adj" fmla="val 21053"/>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950" dirty="0">
                <a:solidFill>
                  <a:schemeClr val="accent6"/>
                </a:solidFill>
              </a:rPr>
              <a:t>Platform governance</a:t>
            </a:r>
            <a:endParaRPr lang="en-US" sz="950" dirty="0"/>
          </a:p>
        </p:txBody>
      </p:sp>
      <p:pic>
        <p:nvPicPr>
          <p:cNvPr id="69" name="Ikon Platform governance 456" descr="preencoded.png">    </p:cNvPr>
          <p:cNvPicPr>
            <a:picLocks noChangeAspect="1"/>
          </p:cNvPicPr>
          <p:nvPr/>
        </p:nvPicPr>
        <p:blipFill>
          <a:blip r:embed="rId19"/>
          <a:stretch>
            <a:fillRect/>
          </a:stretch>
        </p:blipFill>
        <p:spPr>
          <a:xfrm>
            <a:off x="3922776" y="1591056"/>
            <a:ext cx="219456" cy="219456"/>
          </a:xfrm>
          <a:prstGeom prst="rect">
            <a:avLst/>
          </a:prstGeom>
        </p:spPr>
      </p:pic>
      <p:sp>
        <p:nvSpPr>
          <p:cNvPr id="70" name="Kort 457"/>
          <p:cNvSpPr/>
          <p:nvPr/>
        </p:nvSpPr>
        <p:spPr>
          <a:xfrm>
            <a:off x="5157216" y="1527048"/>
            <a:ext cx="1252728" cy="347472"/>
          </a:xfrm>
          <a:prstGeom prst="roundRect">
            <a:avLst>
              <a:gd name="adj" fmla="val 21053"/>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950" dirty="0">
                <a:solidFill>
                  <a:schemeClr val="accent6"/>
                </a:solidFill>
              </a:rPr>
              <a:t>Data governance</a:t>
            </a:r>
            <a:endParaRPr lang="en-US" sz="950" dirty="0"/>
          </a:p>
        </p:txBody>
      </p:sp>
      <p:pic>
        <p:nvPicPr>
          <p:cNvPr id="71" name="Ikon Data governance 458" descr="preencoded.png">    </p:cNvPr>
          <p:cNvPicPr>
            <a:picLocks noChangeAspect="1"/>
          </p:cNvPicPr>
          <p:nvPr/>
        </p:nvPicPr>
        <p:blipFill>
          <a:blip r:embed="rId20"/>
          <a:stretch>
            <a:fillRect/>
          </a:stretch>
        </p:blipFill>
        <p:spPr>
          <a:xfrm>
            <a:off x="5239512" y="1591056"/>
            <a:ext cx="219456" cy="219456"/>
          </a:xfrm>
          <a:prstGeom prst="rect">
            <a:avLst/>
          </a:prstGeom>
        </p:spPr>
      </p:pic>
      <p:sp>
        <p:nvSpPr>
          <p:cNvPr id="72" name="Kort 459"/>
          <p:cNvSpPr/>
          <p:nvPr/>
        </p:nvSpPr>
        <p:spPr>
          <a:xfrm>
            <a:off x="6473952" y="1527048"/>
            <a:ext cx="1252728" cy="347472"/>
          </a:xfrm>
          <a:prstGeom prst="roundRect">
            <a:avLst>
              <a:gd name="adj" fmla="val 21053"/>
            </a:avLst>
          </a:prstGeom>
          <a:solidFill>
            <a:srgbClr val="BBD0EA"/>
          </a:solidFill>
          <a:ln/>
        </p:spPr>
        <p:txBody>
          <a:bodyPr wrap="square" lIns="381000" tIns="0" rIns="25400" bIns="0" rtlCol="0" anchor="ctr"/>
          <a:lstStyle/>
          <a:p>
            <a:pPr algn="l" indent="0" marL="0">
              <a:buNone/>
            </a:pPr>
            <a:r>
              <a:rPr lang="en-US" sz="950" dirty="0">
                <a:solidFill>
                  <a:schemeClr val="accent1"/>
                </a:solidFill>
              </a:rPr>
              <a:t>AI governance</a:t>
            </a:r>
            <a:endParaRPr lang="en-US" sz="950" dirty="0"/>
          </a:p>
        </p:txBody>
      </p:sp>
      <p:pic>
        <p:nvPicPr>
          <p:cNvPr id="73" name="Ikon AI governance 460" descr="preencoded.png">    </p:cNvPr>
          <p:cNvPicPr>
            <a:picLocks noChangeAspect="1"/>
          </p:cNvPicPr>
          <p:nvPr/>
        </p:nvPicPr>
        <p:blipFill>
          <a:blip r:embed="rId21"/>
          <a:stretch>
            <a:fillRect/>
          </a:stretch>
        </p:blipFill>
        <p:spPr>
          <a:xfrm>
            <a:off x="6556248" y="1591056"/>
            <a:ext cx="219456" cy="219456"/>
          </a:xfrm>
          <a:prstGeom prst="rect">
            <a:avLst/>
          </a:prstGeom>
        </p:spPr>
      </p:pic>
      <p:sp>
        <p:nvSpPr>
          <p:cNvPr id="74" name="Gruppe PROCESSING"/>
          <p:cNvSpPr/>
          <p:nvPr/>
        </p:nvSpPr>
        <p:spPr>
          <a:xfrm>
            <a:off x="3799332" y="1993392"/>
            <a:ext cx="3968496" cy="1197864"/>
          </a:xfrm>
          <a:prstGeom prst="roundRect">
            <a:avLst>
              <a:gd name="adj" fmla="val 6870"/>
            </a:avLst>
          </a:prstGeom>
          <a:solidFill>
            <a:schemeClr val="accent3">
              <a:alpha val="15000"/>
            </a:schemeClr>
          </a:solidFill>
          <a:ln/>
        </p:spPr>
      </p:sp>
      <p:sp>
        <p:nvSpPr>
          <p:cNvPr id="75" name="Etiket PROCESSING 461"/>
          <p:cNvSpPr txBox="1"/>
          <p:nvPr/>
        </p:nvSpPr>
        <p:spPr>
          <a:xfrm>
            <a:off x="3840480" y="2011680"/>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PROCESSING</a:t>
            </a:r>
            <a:endParaRPr lang="en-US" sz="1000" dirty="0"/>
          </a:p>
        </p:txBody>
      </p:sp>
      <p:sp>
        <p:nvSpPr>
          <p:cNvPr id="76" name="Kort 462"/>
          <p:cNvSpPr/>
          <p:nvPr/>
        </p:nvSpPr>
        <p:spPr>
          <a:xfrm>
            <a:off x="4709160" y="2240280"/>
            <a:ext cx="2148840"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b="1" dirty="0">
                <a:solidFill>
                  <a:schemeClr val="tx1"/>
                </a:solidFill>
              </a:rPr>
              <a:t>Azure Databricks</a:t>
            </a:r>
            <a:endParaRPr lang="en-US" sz="1000" dirty="0"/>
          </a:p>
        </p:txBody>
      </p:sp>
      <p:pic>
        <p:nvPicPr>
          <p:cNvPr id="77" name="Ikon Azure Databricks 463" descr="preencoded.png">    </p:cNvPr>
          <p:cNvPicPr>
            <a:picLocks noChangeAspect="1"/>
          </p:cNvPicPr>
          <p:nvPr/>
        </p:nvPicPr>
        <p:blipFill>
          <a:blip r:embed="rId22"/>
          <a:stretch>
            <a:fillRect/>
          </a:stretch>
        </p:blipFill>
        <p:spPr>
          <a:xfrm>
            <a:off x="4791456" y="2276856"/>
            <a:ext cx="182880" cy="182880"/>
          </a:xfrm>
          <a:prstGeom prst="rect">
            <a:avLst/>
          </a:prstGeom>
        </p:spPr>
      </p:pic>
      <p:sp>
        <p:nvSpPr>
          <p:cNvPr id="78" name="Pil 464"/>
          <p:cNvSpPr/>
          <p:nvPr/>
        </p:nvSpPr>
        <p:spPr>
          <a:xfrm>
            <a:off x="5783580" y="2496312"/>
            <a:ext cx="0" cy="82296"/>
          </a:xfrm>
          <a:prstGeom prst="line">
            <a:avLst/>
          </a:prstGeom>
          <a:noFill/>
          <a:ln w="9525">
            <a:solidFill>
              <a:schemeClr val="accent6"/>
            </a:solidFill>
            <a:prstDash val="solid"/>
            <a:tailEnd type="triangle"/>
          </a:ln>
        </p:spPr>
      </p:sp>
      <p:sp>
        <p:nvSpPr>
          <p:cNvPr id="79" name="Lag 465"/>
          <p:cNvSpPr/>
          <p:nvPr/>
        </p:nvSpPr>
        <p:spPr>
          <a:xfrm>
            <a:off x="3840480" y="2578608"/>
            <a:ext cx="84124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b="1" dirty="0">
                <a:solidFill>
                  <a:schemeClr val="tx1"/>
                </a:solidFill>
              </a:rPr>
              <a:t>Bronze</a:t>
            </a:r>
            <a:endParaRPr lang="en-US" sz="1000" dirty="0"/>
          </a:p>
        </p:txBody>
      </p:sp>
      <p:sp>
        <p:nvSpPr>
          <p:cNvPr id="80" name="Pil 466"/>
          <p:cNvSpPr/>
          <p:nvPr/>
        </p:nvSpPr>
        <p:spPr>
          <a:xfrm>
            <a:off x="4681728" y="2706624"/>
            <a:ext cx="146304" cy="0"/>
          </a:xfrm>
          <a:prstGeom prst="line">
            <a:avLst/>
          </a:prstGeom>
          <a:noFill/>
          <a:ln w="9525">
            <a:solidFill>
              <a:schemeClr val="accent6"/>
            </a:solidFill>
            <a:prstDash val="solid"/>
            <a:tailEnd type="triangle"/>
          </a:ln>
        </p:spPr>
      </p:sp>
      <p:sp>
        <p:nvSpPr>
          <p:cNvPr id="81" name="Lag 467"/>
          <p:cNvSpPr/>
          <p:nvPr/>
        </p:nvSpPr>
        <p:spPr>
          <a:xfrm>
            <a:off x="4828032" y="2578608"/>
            <a:ext cx="84124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b="1" dirty="0">
                <a:solidFill>
                  <a:schemeClr val="tx1"/>
                </a:solidFill>
              </a:rPr>
              <a:t>Silver</a:t>
            </a:r>
            <a:endParaRPr lang="en-US" sz="1000" dirty="0"/>
          </a:p>
        </p:txBody>
      </p:sp>
      <p:sp>
        <p:nvSpPr>
          <p:cNvPr id="82" name="Pil 468"/>
          <p:cNvSpPr/>
          <p:nvPr/>
        </p:nvSpPr>
        <p:spPr>
          <a:xfrm>
            <a:off x="5669280" y="2706624"/>
            <a:ext cx="146304" cy="0"/>
          </a:xfrm>
          <a:prstGeom prst="line">
            <a:avLst/>
          </a:prstGeom>
          <a:noFill/>
          <a:ln w="9525">
            <a:solidFill>
              <a:schemeClr val="accent6"/>
            </a:solidFill>
            <a:prstDash val="solid"/>
            <a:tailEnd type="triangle"/>
          </a:ln>
        </p:spPr>
      </p:sp>
      <p:sp>
        <p:nvSpPr>
          <p:cNvPr id="83" name="Lag 469"/>
          <p:cNvSpPr/>
          <p:nvPr/>
        </p:nvSpPr>
        <p:spPr>
          <a:xfrm>
            <a:off x="5815584" y="2578608"/>
            <a:ext cx="84124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b="1" dirty="0">
                <a:solidFill>
                  <a:schemeClr val="tx1"/>
                </a:solidFill>
              </a:rPr>
              <a:t>Gold</a:t>
            </a:r>
            <a:endParaRPr lang="en-US" sz="1000" dirty="0"/>
          </a:p>
        </p:txBody>
      </p:sp>
      <p:sp>
        <p:nvSpPr>
          <p:cNvPr id="84" name="Pil 470"/>
          <p:cNvSpPr/>
          <p:nvPr/>
        </p:nvSpPr>
        <p:spPr>
          <a:xfrm>
            <a:off x="6656832" y="2706624"/>
            <a:ext cx="146304" cy="0"/>
          </a:xfrm>
          <a:prstGeom prst="line">
            <a:avLst/>
          </a:prstGeom>
          <a:noFill/>
          <a:ln w="9525">
            <a:solidFill>
              <a:schemeClr val="accent6"/>
            </a:solidFill>
            <a:prstDash val="solid"/>
            <a:tailEnd type="triangle"/>
          </a:ln>
        </p:spPr>
      </p:sp>
      <p:sp>
        <p:nvSpPr>
          <p:cNvPr id="85" name="Lag 471"/>
          <p:cNvSpPr/>
          <p:nvPr/>
        </p:nvSpPr>
        <p:spPr>
          <a:xfrm>
            <a:off x="6803136" y="2578608"/>
            <a:ext cx="923544" cy="256032"/>
          </a:xfrm>
          <a:prstGeom prst="roundRect">
            <a:avLst>
              <a:gd name="adj" fmla="val 25000"/>
            </a:avLst>
          </a:prstGeom>
          <a:solidFill>
            <a:schemeClr val="bg2"/>
          </a:solidFill>
          <a:ln w="9525">
            <a:solidFill>
              <a:schemeClr val="accent6"/>
            </a:solidFill>
            <a:prstDash val="dash"/>
          </a:ln>
        </p:spPr>
        <p:txBody>
          <a:bodyPr wrap="square" lIns="25400" tIns="25400" rIns="25400" bIns="25400" rtlCol="0" anchor="ctr"/>
          <a:lstStyle/>
          <a:p>
            <a:pPr algn="ctr" indent="0" marL="0">
              <a:buNone/>
            </a:pPr>
            <a:r>
              <a:rPr lang="en-US" sz="1000" dirty="0">
                <a:solidFill>
                  <a:schemeClr val="accent6"/>
                </a:solidFill>
              </a:rPr>
              <a:t>Layer N</a:t>
            </a:r>
            <a:endParaRPr lang="en-US" sz="1000" dirty="0"/>
          </a:p>
        </p:txBody>
      </p:sp>
      <p:sp>
        <p:nvSpPr>
          <p:cNvPr id="86" name="Kort 472"/>
          <p:cNvSpPr/>
          <p:nvPr/>
        </p:nvSpPr>
        <p:spPr>
          <a:xfrm>
            <a:off x="3840480" y="2880360"/>
            <a:ext cx="1911096" cy="256032"/>
          </a:xfrm>
          <a:prstGeom prst="roundRect">
            <a:avLst>
              <a:gd name="adj" fmla="val 25000"/>
            </a:avLst>
          </a:prstGeom>
          <a:solidFill>
            <a:schemeClr val="bg2"/>
          </a:solidFill>
          <a:ln w="9525">
            <a:solidFill>
              <a:schemeClr val="accent6"/>
            </a:solidFill>
            <a:prstDash val="dash"/>
          </a:ln>
        </p:spPr>
        <p:txBody>
          <a:bodyPr wrap="square" lIns="342900" tIns="0" rIns="25400" bIns="0" rtlCol="0" anchor="ctr"/>
          <a:lstStyle/>
          <a:p>
            <a:pPr algn="l" indent="0" marL="0">
              <a:buNone/>
            </a:pPr>
            <a:r>
              <a:rPr lang="en-US" sz="1000" dirty="0">
                <a:solidFill>
                  <a:schemeClr val="accent6"/>
                </a:solidFill>
              </a:rPr>
              <a:t>Hot path streaming</a:t>
            </a:r>
            <a:endParaRPr lang="en-US" sz="1000" dirty="0"/>
          </a:p>
        </p:txBody>
      </p:sp>
      <p:pic>
        <p:nvPicPr>
          <p:cNvPr id="87" name="Ikon Hot path streaming 473" descr="preencoded.png">    </p:cNvPr>
          <p:cNvPicPr>
            <a:picLocks noChangeAspect="1"/>
          </p:cNvPicPr>
          <p:nvPr/>
        </p:nvPicPr>
        <p:blipFill>
          <a:blip r:embed="rId23"/>
          <a:stretch>
            <a:fillRect/>
          </a:stretch>
        </p:blipFill>
        <p:spPr>
          <a:xfrm>
            <a:off x="3922776" y="2916936"/>
            <a:ext cx="182880" cy="182880"/>
          </a:xfrm>
          <a:prstGeom prst="rect">
            <a:avLst/>
          </a:prstGeom>
        </p:spPr>
      </p:pic>
      <p:sp>
        <p:nvSpPr>
          <p:cNvPr id="88" name="Kort 474"/>
          <p:cNvSpPr/>
          <p:nvPr/>
        </p:nvSpPr>
        <p:spPr>
          <a:xfrm>
            <a:off x="5815584" y="2880360"/>
            <a:ext cx="1911096" cy="256032"/>
          </a:xfrm>
          <a:prstGeom prst="roundRect">
            <a:avLst>
              <a:gd name="adj" fmla="val 25000"/>
            </a:avLst>
          </a:prstGeom>
          <a:solidFill>
            <a:schemeClr val="bg2"/>
          </a:solidFill>
          <a:ln w="9525">
            <a:solidFill>
              <a:schemeClr val="accent6"/>
            </a:solidFill>
            <a:prstDash val="dash"/>
          </a:ln>
        </p:spPr>
        <p:txBody>
          <a:bodyPr wrap="square" lIns="342900" tIns="0" rIns="25400" bIns="0" rtlCol="0" anchor="ctr"/>
          <a:lstStyle/>
          <a:p>
            <a:pPr algn="l" indent="0" marL="0">
              <a:buNone/>
            </a:pPr>
            <a:r>
              <a:rPr lang="en-US" sz="1000" dirty="0">
                <a:solidFill>
                  <a:schemeClr val="accent6"/>
                </a:solidFill>
              </a:rPr>
              <a:t>Virtual data setup</a:t>
            </a:r>
            <a:endParaRPr lang="en-US" sz="1000" dirty="0"/>
          </a:p>
        </p:txBody>
      </p:sp>
      <p:pic>
        <p:nvPicPr>
          <p:cNvPr id="89" name="Ikon Virtual data setup 475" descr="preencoded.png">    </p:cNvPr>
          <p:cNvPicPr>
            <a:picLocks noChangeAspect="1"/>
          </p:cNvPicPr>
          <p:nvPr/>
        </p:nvPicPr>
        <p:blipFill>
          <a:blip r:embed="rId24"/>
          <a:stretch>
            <a:fillRect/>
          </a:stretch>
        </p:blipFill>
        <p:spPr>
          <a:xfrm>
            <a:off x="5897880" y="2916936"/>
            <a:ext cx="182880" cy="182880"/>
          </a:xfrm>
          <a:prstGeom prst="rect">
            <a:avLst/>
          </a:prstGeom>
        </p:spPr>
      </p:pic>
      <p:sp>
        <p:nvSpPr>
          <p:cNvPr id="90" name="Gruppe proc"/>
          <p:cNvSpPr/>
          <p:nvPr/>
        </p:nvSpPr>
        <p:spPr>
          <a:xfrm>
            <a:off x="3799332" y="3255264"/>
            <a:ext cx="3968496" cy="384048"/>
          </a:xfrm>
          <a:prstGeom prst="roundRect">
            <a:avLst>
              <a:gd name="adj" fmla="val 21429"/>
            </a:avLst>
          </a:prstGeom>
          <a:solidFill>
            <a:schemeClr val="accent3">
              <a:alpha val="15000"/>
            </a:schemeClr>
          </a:solidFill>
          <a:ln/>
        </p:spPr>
      </p:sp>
      <p:sp>
        <p:nvSpPr>
          <p:cNvPr id="91" name="Etiket STORAGE 476"/>
          <p:cNvSpPr txBox="1"/>
          <p:nvPr/>
        </p:nvSpPr>
        <p:spPr>
          <a:xfrm>
            <a:off x="3840480" y="3310128"/>
            <a:ext cx="548640" cy="274320"/>
          </a:xfrm>
          <a:prstGeom prst="rect">
            <a:avLst/>
          </a:prstGeom>
          <a:noFill/>
          <a:ln/>
        </p:spPr>
        <p:txBody>
          <a:bodyPr wrap="square" lIns="0" tIns="0" rIns="0" bIns="0" rtlCol="0" anchor="ctr"/>
          <a:lstStyle/>
          <a:p>
            <a:pPr algn="l" indent="0" marL="0">
              <a:buNone/>
            </a:pPr>
            <a:r>
              <a:rPr lang="en-US" sz="1000" b="1" dirty="0">
                <a:solidFill>
                  <a:schemeClr val="accent1"/>
                </a:solidFill>
              </a:rPr>
              <a:t>STORAGE</a:t>
            </a:r>
            <a:endParaRPr lang="en-US" sz="1000" dirty="0"/>
          </a:p>
        </p:txBody>
      </p:sp>
      <p:sp>
        <p:nvSpPr>
          <p:cNvPr id="92" name="Kort 477"/>
          <p:cNvSpPr/>
          <p:nvPr/>
        </p:nvSpPr>
        <p:spPr>
          <a:xfrm>
            <a:off x="4407408" y="3310128"/>
            <a:ext cx="106984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Data lake</a:t>
            </a:r>
            <a:endParaRPr lang="en-US" sz="1000" dirty="0"/>
          </a:p>
        </p:txBody>
      </p:sp>
      <p:pic>
        <p:nvPicPr>
          <p:cNvPr id="93" name="Ikon Data lake 478" descr="preencoded.png">    </p:cNvPr>
          <p:cNvPicPr>
            <a:picLocks noChangeAspect="1"/>
          </p:cNvPicPr>
          <p:nvPr/>
        </p:nvPicPr>
        <p:blipFill>
          <a:blip r:embed="rId25"/>
          <a:stretch>
            <a:fillRect/>
          </a:stretch>
        </p:blipFill>
        <p:spPr>
          <a:xfrm>
            <a:off x="4489704" y="3355848"/>
            <a:ext cx="182880" cy="182880"/>
          </a:xfrm>
          <a:prstGeom prst="rect">
            <a:avLst/>
          </a:prstGeom>
        </p:spPr>
      </p:pic>
      <p:sp>
        <p:nvSpPr>
          <p:cNvPr id="94" name="Kort 479"/>
          <p:cNvSpPr/>
          <p:nvPr/>
        </p:nvSpPr>
        <p:spPr>
          <a:xfrm>
            <a:off x="5522976" y="3310128"/>
            <a:ext cx="1069848" cy="274320"/>
          </a:xfrm>
          <a:prstGeom prst="roundRect">
            <a:avLst>
              <a:gd name="adj" fmla="val 25000"/>
            </a:avLst>
          </a:prstGeom>
          <a:solidFill>
            <a:schemeClr val="bg2"/>
          </a:solidFill>
          <a:ln w="9525">
            <a:solidFill>
              <a:schemeClr val="accent6"/>
            </a:solidFill>
            <a:prstDash val="dash"/>
          </a:ln>
        </p:spPr>
        <p:txBody>
          <a:bodyPr wrap="square" lIns="342900" tIns="0" rIns="25400" bIns="0" rtlCol="0" anchor="ctr"/>
          <a:lstStyle/>
          <a:p>
            <a:pPr algn="l" indent="0" marL="0">
              <a:buNone/>
            </a:pPr>
            <a:r>
              <a:rPr lang="en-US" sz="1000" dirty="0">
                <a:solidFill>
                  <a:schemeClr val="accent6"/>
                </a:solidFill>
              </a:rPr>
              <a:t>Relational</a:t>
            </a:r>
            <a:endParaRPr lang="en-US" sz="1000" dirty="0"/>
          </a:p>
        </p:txBody>
      </p:sp>
      <p:pic>
        <p:nvPicPr>
          <p:cNvPr id="95" name="Ikon Relational 480" descr="preencoded.png">    </p:cNvPr>
          <p:cNvPicPr>
            <a:picLocks noChangeAspect="1"/>
          </p:cNvPicPr>
          <p:nvPr/>
        </p:nvPicPr>
        <p:blipFill>
          <a:blip r:embed="rId26"/>
          <a:stretch>
            <a:fillRect/>
          </a:stretch>
        </p:blipFill>
        <p:spPr>
          <a:xfrm>
            <a:off x="5605272" y="3355848"/>
            <a:ext cx="182880" cy="182880"/>
          </a:xfrm>
          <a:prstGeom prst="rect">
            <a:avLst/>
          </a:prstGeom>
        </p:spPr>
      </p:pic>
      <p:sp>
        <p:nvSpPr>
          <p:cNvPr id="96" name="Kort 481"/>
          <p:cNvSpPr/>
          <p:nvPr/>
        </p:nvSpPr>
        <p:spPr>
          <a:xfrm>
            <a:off x="6638544" y="3310128"/>
            <a:ext cx="1069848" cy="274320"/>
          </a:xfrm>
          <a:prstGeom prst="roundRect">
            <a:avLst>
              <a:gd name="adj" fmla="val 25000"/>
            </a:avLst>
          </a:prstGeom>
          <a:solidFill>
            <a:schemeClr val="bg2"/>
          </a:solidFill>
          <a:ln w="9525">
            <a:solidFill>
              <a:schemeClr val="accent6"/>
            </a:solidFill>
            <a:prstDash val="dash"/>
          </a:ln>
        </p:spPr>
        <p:txBody>
          <a:bodyPr wrap="square" lIns="342900" tIns="0" rIns="25400" bIns="0" rtlCol="0" anchor="ctr"/>
          <a:lstStyle/>
          <a:p>
            <a:pPr algn="l" indent="0" marL="0">
              <a:buNone/>
            </a:pPr>
            <a:r>
              <a:rPr lang="en-US" sz="1000" dirty="0">
                <a:solidFill>
                  <a:schemeClr val="accent6"/>
                </a:solidFill>
              </a:rPr>
              <a:t>Graph</a:t>
            </a:r>
            <a:endParaRPr lang="en-US" sz="1000" dirty="0"/>
          </a:p>
        </p:txBody>
      </p:sp>
      <p:pic>
        <p:nvPicPr>
          <p:cNvPr id="97" name="Ikon Graph 482" descr="preencoded.png">    </p:cNvPr>
          <p:cNvPicPr>
            <a:picLocks noChangeAspect="1"/>
          </p:cNvPicPr>
          <p:nvPr/>
        </p:nvPicPr>
        <p:blipFill>
          <a:blip r:embed="rId27"/>
          <a:stretch>
            <a:fillRect/>
          </a:stretch>
        </p:blipFill>
        <p:spPr>
          <a:xfrm>
            <a:off x="6720840" y="3355848"/>
            <a:ext cx="182880" cy="182880"/>
          </a:xfrm>
          <a:prstGeom prst="rect">
            <a:avLst/>
          </a:prstGeom>
        </p:spPr>
      </p:pic>
      <p:sp>
        <p:nvSpPr>
          <p:cNvPr id="98" name="Gruppe OPERATIONS"/>
          <p:cNvSpPr/>
          <p:nvPr/>
        </p:nvSpPr>
        <p:spPr>
          <a:xfrm>
            <a:off x="3799332" y="3703320"/>
            <a:ext cx="3968496" cy="1280160"/>
          </a:xfrm>
          <a:prstGeom prst="roundRect">
            <a:avLst>
              <a:gd name="adj" fmla="val 6429"/>
            </a:avLst>
          </a:prstGeom>
          <a:solidFill>
            <a:schemeClr val="accent5">
              <a:alpha val="20000"/>
            </a:schemeClr>
          </a:solidFill>
          <a:ln/>
        </p:spPr>
      </p:sp>
      <p:sp>
        <p:nvSpPr>
          <p:cNvPr id="99" name="Etiket OPERATIONS 483"/>
          <p:cNvSpPr txBox="1"/>
          <p:nvPr/>
        </p:nvSpPr>
        <p:spPr>
          <a:xfrm>
            <a:off x="3840480" y="372160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OPERATIONS</a:t>
            </a:r>
            <a:endParaRPr lang="en-US" sz="1000" dirty="0"/>
          </a:p>
        </p:txBody>
      </p:sp>
      <p:sp>
        <p:nvSpPr>
          <p:cNvPr id="100" name="Kort 484"/>
          <p:cNvSpPr/>
          <p:nvPr/>
        </p:nvSpPr>
        <p:spPr>
          <a:xfrm>
            <a:off x="3840480" y="3950208"/>
            <a:ext cx="923544" cy="438912"/>
          </a:xfrm>
          <a:prstGeom prst="roundRect">
            <a:avLst>
              <a:gd name="adj" fmla="val 16667"/>
            </a:avLst>
          </a:prstGeom>
          <a:solidFill>
            <a:srgbClr val="BBD0EA"/>
          </a:solidFill>
          <a:ln/>
        </p:spPr>
        <p:txBody>
          <a:bodyPr wrap="square" lIns="12700" tIns="0" rIns="12700" bIns="38100" rtlCol="0" anchor="b"/>
          <a:lstStyle/>
          <a:p>
            <a:pPr algn="ctr" indent="0" marL="0">
              <a:buNone/>
            </a:pPr>
            <a:r>
              <a:rPr lang="en-US" sz="1000" dirty="0">
                <a:solidFill>
                  <a:schemeClr val="accent1"/>
                </a:solidFill>
              </a:rPr>
              <a:t>DevOps</a:t>
            </a:r>
            <a:endParaRPr lang="en-US" sz="1000" dirty="0"/>
          </a:p>
        </p:txBody>
      </p:sp>
      <p:pic>
        <p:nvPicPr>
          <p:cNvPr id="101" name="Ikon DevOps 485" descr="preencoded.png">    </p:cNvPr>
          <p:cNvPicPr>
            <a:picLocks noChangeAspect="1"/>
          </p:cNvPicPr>
          <p:nvPr/>
        </p:nvPicPr>
        <p:blipFill>
          <a:blip r:embed="rId28"/>
          <a:stretch>
            <a:fillRect/>
          </a:stretch>
        </p:blipFill>
        <p:spPr>
          <a:xfrm>
            <a:off x="4210812" y="4014216"/>
            <a:ext cx="182880" cy="182880"/>
          </a:xfrm>
          <a:prstGeom prst="rect">
            <a:avLst/>
          </a:prstGeom>
        </p:spPr>
      </p:pic>
      <p:sp>
        <p:nvSpPr>
          <p:cNvPr id="102" name="Kort 486"/>
          <p:cNvSpPr/>
          <p:nvPr/>
        </p:nvSpPr>
        <p:spPr>
          <a:xfrm>
            <a:off x="4828032" y="3950208"/>
            <a:ext cx="923544" cy="438912"/>
          </a:xfrm>
          <a:prstGeom prst="roundRect">
            <a:avLst>
              <a:gd name="adj" fmla="val 16667"/>
            </a:avLst>
          </a:prstGeom>
          <a:solidFill>
            <a:schemeClr val="bg2"/>
          </a:solidFill>
          <a:ln w="9525">
            <a:solidFill>
              <a:schemeClr val="accent6"/>
            </a:solidFill>
            <a:prstDash val="dash"/>
          </a:ln>
        </p:spPr>
        <p:txBody>
          <a:bodyPr wrap="square" lIns="12700" tIns="0" rIns="12700" bIns="38100" rtlCol="0" anchor="b"/>
          <a:lstStyle/>
          <a:p>
            <a:pPr algn="ctr" indent="0" marL="0">
              <a:buNone/>
            </a:pPr>
            <a:r>
              <a:rPr lang="en-US" sz="1000" dirty="0">
                <a:solidFill>
                  <a:schemeClr val="accent6"/>
                </a:solidFill>
              </a:rPr>
              <a:t>DataOps</a:t>
            </a:r>
            <a:endParaRPr lang="en-US" sz="1000" dirty="0"/>
          </a:p>
        </p:txBody>
      </p:sp>
      <p:pic>
        <p:nvPicPr>
          <p:cNvPr id="103" name="Ikon DataOps 487" descr="preencoded.png">    </p:cNvPr>
          <p:cNvPicPr>
            <a:picLocks noChangeAspect="1"/>
          </p:cNvPicPr>
          <p:nvPr/>
        </p:nvPicPr>
        <p:blipFill>
          <a:blip r:embed="rId29"/>
          <a:stretch>
            <a:fillRect/>
          </a:stretch>
        </p:blipFill>
        <p:spPr>
          <a:xfrm>
            <a:off x="5198364" y="4014216"/>
            <a:ext cx="182880" cy="182880"/>
          </a:xfrm>
          <a:prstGeom prst="rect">
            <a:avLst/>
          </a:prstGeom>
        </p:spPr>
      </p:pic>
      <p:sp>
        <p:nvSpPr>
          <p:cNvPr id="104" name="Kort 488"/>
          <p:cNvSpPr/>
          <p:nvPr/>
        </p:nvSpPr>
        <p:spPr>
          <a:xfrm>
            <a:off x="5815584" y="3950208"/>
            <a:ext cx="923544" cy="438912"/>
          </a:xfrm>
          <a:prstGeom prst="roundRect">
            <a:avLst>
              <a:gd name="adj" fmla="val 16667"/>
            </a:avLst>
          </a:prstGeom>
          <a:solidFill>
            <a:srgbClr val="BBD0EA"/>
          </a:solidFill>
          <a:ln/>
        </p:spPr>
        <p:txBody>
          <a:bodyPr wrap="square" lIns="12700" tIns="0" rIns="12700" bIns="38100" rtlCol="0" anchor="b"/>
          <a:lstStyle/>
          <a:p>
            <a:pPr algn="ctr" indent="0" marL="0">
              <a:buNone/>
            </a:pPr>
            <a:r>
              <a:rPr lang="en-US" sz="1000" dirty="0">
                <a:solidFill>
                  <a:schemeClr val="accent1"/>
                </a:solidFill>
              </a:rPr>
              <a:t>Monitoring</a:t>
            </a:r>
            <a:endParaRPr lang="en-US" sz="1000" dirty="0"/>
          </a:p>
        </p:txBody>
      </p:sp>
      <p:pic>
        <p:nvPicPr>
          <p:cNvPr id="105" name="Ikon Monitoring 489" descr="preencoded.png">    </p:cNvPr>
          <p:cNvPicPr>
            <a:picLocks noChangeAspect="1"/>
          </p:cNvPicPr>
          <p:nvPr/>
        </p:nvPicPr>
        <p:blipFill>
          <a:blip r:embed="rId30"/>
          <a:stretch>
            <a:fillRect/>
          </a:stretch>
        </p:blipFill>
        <p:spPr>
          <a:xfrm>
            <a:off x="6185916" y="4014216"/>
            <a:ext cx="182880" cy="182880"/>
          </a:xfrm>
          <a:prstGeom prst="rect">
            <a:avLst/>
          </a:prstGeom>
        </p:spPr>
      </p:pic>
      <p:sp>
        <p:nvSpPr>
          <p:cNvPr id="106" name="Kort 490"/>
          <p:cNvSpPr/>
          <p:nvPr/>
        </p:nvSpPr>
        <p:spPr>
          <a:xfrm>
            <a:off x="6803136" y="3950208"/>
            <a:ext cx="923544" cy="438912"/>
          </a:xfrm>
          <a:prstGeom prst="roundRect">
            <a:avLst>
              <a:gd name="adj" fmla="val 16667"/>
            </a:avLst>
          </a:prstGeom>
          <a:solidFill>
            <a:srgbClr val="BBD0EA"/>
          </a:solidFill>
          <a:ln/>
        </p:spPr>
        <p:txBody>
          <a:bodyPr wrap="square" lIns="12700" tIns="0" rIns="12700" bIns="38100" rtlCol="0" anchor="b"/>
          <a:lstStyle/>
          <a:p>
            <a:pPr algn="ctr" indent="0" marL="0">
              <a:buNone/>
            </a:pPr>
            <a:r>
              <a:rPr lang="en-US" sz="1000" dirty="0">
                <a:solidFill>
                  <a:schemeClr val="accent1"/>
                </a:solidFill>
              </a:rPr>
              <a:t>Scheduling</a:t>
            </a:r>
            <a:endParaRPr lang="en-US" sz="1000" dirty="0"/>
          </a:p>
        </p:txBody>
      </p:sp>
      <p:pic>
        <p:nvPicPr>
          <p:cNvPr id="107" name="Ikon Scheduling 491" descr="preencoded.png">    </p:cNvPr>
          <p:cNvPicPr>
            <a:picLocks noChangeAspect="1"/>
          </p:cNvPicPr>
          <p:nvPr/>
        </p:nvPicPr>
        <p:blipFill>
          <a:blip r:embed="rId31"/>
          <a:stretch>
            <a:fillRect/>
          </a:stretch>
        </p:blipFill>
        <p:spPr>
          <a:xfrm>
            <a:off x="7173468" y="4014216"/>
            <a:ext cx="182880" cy="182880"/>
          </a:xfrm>
          <a:prstGeom prst="rect">
            <a:avLst/>
          </a:prstGeom>
        </p:spPr>
      </p:pic>
      <p:sp>
        <p:nvSpPr>
          <p:cNvPr id="108" name="Kort 492"/>
          <p:cNvSpPr/>
          <p:nvPr/>
        </p:nvSpPr>
        <p:spPr>
          <a:xfrm>
            <a:off x="3840480" y="4425696"/>
            <a:ext cx="923544"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950" dirty="0">
                <a:solidFill>
                  <a:schemeClr val="accent1"/>
                </a:solidFill>
              </a:rPr>
              <a:t>Geo</a:t>
            </a:r>
            <a:endParaRPr lang="en-US" sz="950" dirty="0"/>
          </a:p>
        </p:txBody>
      </p:sp>
      <p:pic>
        <p:nvPicPr>
          <p:cNvPr id="109" name="Ikon Geo 493" descr="preencoded.png">    </p:cNvPr>
          <p:cNvPicPr>
            <a:picLocks noChangeAspect="1"/>
          </p:cNvPicPr>
          <p:nvPr/>
        </p:nvPicPr>
        <p:blipFill>
          <a:blip r:embed="rId32"/>
          <a:stretch>
            <a:fillRect/>
          </a:stretch>
        </p:blipFill>
        <p:spPr>
          <a:xfrm>
            <a:off x="3922776" y="4462272"/>
            <a:ext cx="164592" cy="164592"/>
          </a:xfrm>
          <a:prstGeom prst="rect">
            <a:avLst/>
          </a:prstGeom>
        </p:spPr>
      </p:pic>
      <p:sp>
        <p:nvSpPr>
          <p:cNvPr id="110" name="Kort 494"/>
          <p:cNvSpPr/>
          <p:nvPr/>
        </p:nvSpPr>
        <p:spPr>
          <a:xfrm>
            <a:off x="4828032" y="4425696"/>
            <a:ext cx="923544"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950" dirty="0">
                <a:solidFill>
                  <a:schemeClr val="accent1"/>
                </a:solidFill>
              </a:rPr>
              <a:t>Dev</a:t>
            </a:r>
            <a:endParaRPr lang="en-US" sz="950" dirty="0"/>
          </a:p>
        </p:txBody>
      </p:sp>
      <p:pic>
        <p:nvPicPr>
          <p:cNvPr id="111" name="Ikon Dev 495" descr="preencoded.png">    </p:cNvPr>
          <p:cNvPicPr>
            <a:picLocks noChangeAspect="1"/>
          </p:cNvPicPr>
          <p:nvPr/>
        </p:nvPicPr>
        <p:blipFill>
          <a:blip r:embed="rId33"/>
          <a:stretch>
            <a:fillRect/>
          </a:stretch>
        </p:blipFill>
        <p:spPr>
          <a:xfrm>
            <a:off x="4910328" y="4462272"/>
            <a:ext cx="164592" cy="164592"/>
          </a:xfrm>
          <a:prstGeom prst="rect">
            <a:avLst/>
          </a:prstGeom>
        </p:spPr>
      </p:pic>
      <p:sp>
        <p:nvSpPr>
          <p:cNvPr id="112" name="Kort 496"/>
          <p:cNvSpPr/>
          <p:nvPr/>
        </p:nvSpPr>
        <p:spPr>
          <a:xfrm>
            <a:off x="5815584" y="4425696"/>
            <a:ext cx="923544"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950" dirty="0">
                <a:solidFill>
                  <a:schemeClr val="accent1"/>
                </a:solidFill>
              </a:rPr>
              <a:t>Test</a:t>
            </a:r>
            <a:endParaRPr lang="en-US" sz="950" dirty="0"/>
          </a:p>
        </p:txBody>
      </p:sp>
      <p:pic>
        <p:nvPicPr>
          <p:cNvPr id="113" name="Ikon Test 497" descr="preencoded.png">    </p:cNvPr>
          <p:cNvPicPr>
            <a:picLocks noChangeAspect="1"/>
          </p:cNvPicPr>
          <p:nvPr/>
        </p:nvPicPr>
        <p:blipFill>
          <a:blip r:embed="rId34"/>
          <a:stretch>
            <a:fillRect/>
          </a:stretch>
        </p:blipFill>
        <p:spPr>
          <a:xfrm>
            <a:off x="5897880" y="4462272"/>
            <a:ext cx="164592" cy="164592"/>
          </a:xfrm>
          <a:prstGeom prst="rect">
            <a:avLst/>
          </a:prstGeom>
        </p:spPr>
      </p:pic>
      <p:sp>
        <p:nvSpPr>
          <p:cNvPr id="114" name="Kort 498"/>
          <p:cNvSpPr/>
          <p:nvPr/>
        </p:nvSpPr>
        <p:spPr>
          <a:xfrm>
            <a:off x="6803136" y="4425696"/>
            <a:ext cx="923544"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950" dirty="0">
                <a:solidFill>
                  <a:schemeClr val="accent1"/>
                </a:solidFill>
              </a:rPr>
              <a:t>Prod</a:t>
            </a:r>
            <a:endParaRPr lang="en-US" sz="950" dirty="0"/>
          </a:p>
        </p:txBody>
      </p:sp>
      <p:pic>
        <p:nvPicPr>
          <p:cNvPr id="115" name="Ikon Prod 499" descr="preencoded.png">    </p:cNvPr>
          <p:cNvPicPr>
            <a:picLocks noChangeAspect="1"/>
          </p:cNvPicPr>
          <p:nvPr/>
        </p:nvPicPr>
        <p:blipFill>
          <a:blip r:embed="rId35"/>
          <a:stretch>
            <a:fillRect/>
          </a:stretch>
        </p:blipFill>
        <p:spPr>
          <a:xfrm>
            <a:off x="6885432" y="4462272"/>
            <a:ext cx="164592" cy="164592"/>
          </a:xfrm>
          <a:prstGeom prst="rect">
            <a:avLst/>
          </a:prstGeom>
        </p:spPr>
      </p:pic>
      <p:sp>
        <p:nvSpPr>
          <p:cNvPr id="116" name="Kort 500"/>
          <p:cNvSpPr/>
          <p:nvPr/>
        </p:nvSpPr>
        <p:spPr>
          <a:xfrm>
            <a:off x="3840480" y="4700016"/>
            <a:ext cx="1911096"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1000" dirty="0">
                <a:solidFill>
                  <a:schemeClr val="accent1"/>
                </a:solidFill>
              </a:rPr>
              <a:t>Azure portal</a:t>
            </a:r>
            <a:endParaRPr lang="en-US" sz="1000" dirty="0"/>
          </a:p>
        </p:txBody>
      </p:sp>
      <p:pic>
        <p:nvPicPr>
          <p:cNvPr id="117" name="Ikon Azure portal 501" descr="preencoded.png">    </p:cNvPr>
          <p:cNvPicPr>
            <a:picLocks noChangeAspect="1"/>
          </p:cNvPicPr>
          <p:nvPr/>
        </p:nvPicPr>
        <p:blipFill>
          <a:blip r:embed="rId36"/>
          <a:stretch>
            <a:fillRect/>
          </a:stretch>
        </p:blipFill>
        <p:spPr>
          <a:xfrm>
            <a:off x="3922776" y="4736592"/>
            <a:ext cx="164592" cy="164592"/>
          </a:xfrm>
          <a:prstGeom prst="rect">
            <a:avLst/>
          </a:prstGeom>
        </p:spPr>
      </p:pic>
      <p:sp>
        <p:nvSpPr>
          <p:cNvPr id="118" name="Kort 502"/>
          <p:cNvSpPr/>
          <p:nvPr/>
        </p:nvSpPr>
        <p:spPr>
          <a:xfrm>
            <a:off x="5815584" y="4700016"/>
            <a:ext cx="1911096"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1000" dirty="0">
                <a:solidFill>
                  <a:schemeClr val="accent1"/>
                </a:solidFill>
              </a:rPr>
              <a:t>Manage stores</a:t>
            </a:r>
            <a:endParaRPr lang="en-US" sz="1000" dirty="0"/>
          </a:p>
        </p:txBody>
      </p:sp>
      <p:pic>
        <p:nvPicPr>
          <p:cNvPr id="119" name="Ikon Manage stores 503" descr="preencoded.png">    </p:cNvPr>
          <p:cNvPicPr>
            <a:picLocks noChangeAspect="1"/>
          </p:cNvPicPr>
          <p:nvPr/>
        </p:nvPicPr>
        <p:blipFill>
          <a:blip r:embed="rId37"/>
          <a:stretch>
            <a:fillRect/>
          </a:stretch>
        </p:blipFill>
        <p:spPr>
          <a:xfrm>
            <a:off x="5897880" y="4736592"/>
            <a:ext cx="164592" cy="164592"/>
          </a:xfrm>
          <a:prstGeom prst="rect">
            <a:avLst/>
          </a:prstGeom>
        </p:spPr>
      </p:pic>
      <p:sp>
        <p:nvSpPr>
          <p:cNvPr id="120" name="Gruppe SECURITY &amp; PRIVACY"/>
          <p:cNvSpPr/>
          <p:nvPr/>
        </p:nvSpPr>
        <p:spPr>
          <a:xfrm>
            <a:off x="3799332" y="5047488"/>
            <a:ext cx="3968496" cy="841248"/>
          </a:xfrm>
          <a:prstGeom prst="roundRect">
            <a:avLst>
              <a:gd name="adj" fmla="val 9783"/>
            </a:avLst>
          </a:prstGeom>
          <a:solidFill>
            <a:schemeClr val="accent2">
              <a:alpha val="12000"/>
            </a:schemeClr>
          </a:solidFill>
          <a:ln/>
        </p:spPr>
      </p:sp>
      <p:sp>
        <p:nvSpPr>
          <p:cNvPr id="121" name="Etiket SECURITY &amp;amp; PRIVACY 504"/>
          <p:cNvSpPr txBox="1"/>
          <p:nvPr/>
        </p:nvSpPr>
        <p:spPr>
          <a:xfrm>
            <a:off x="3840480" y="5065776"/>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SECURITY &amp; PRIVACY</a:t>
            </a:r>
            <a:endParaRPr lang="en-US" sz="1000" dirty="0"/>
          </a:p>
        </p:txBody>
      </p:sp>
      <p:sp>
        <p:nvSpPr>
          <p:cNvPr id="122" name="Kort 505"/>
          <p:cNvSpPr/>
          <p:nvPr/>
        </p:nvSpPr>
        <p:spPr>
          <a:xfrm>
            <a:off x="3840480" y="5294376"/>
            <a:ext cx="1252728" cy="256032"/>
          </a:xfrm>
          <a:prstGeom prst="roundRect">
            <a:avLst>
              <a:gd name="adj" fmla="val 25000"/>
            </a:avLst>
          </a:prstGeom>
          <a:solidFill>
            <a:srgbClr val="BBD0EA"/>
          </a:solidFill>
          <a:ln/>
        </p:spPr>
        <p:txBody>
          <a:bodyPr wrap="square" lIns="342900" tIns="0" rIns="25400" bIns="0" rtlCol="0" anchor="ctr"/>
          <a:lstStyle/>
          <a:p>
            <a:pPr algn="l" indent="0" marL="0">
              <a:buNone/>
            </a:pPr>
            <a:r>
              <a:rPr lang="en-US" sz="1000" dirty="0">
                <a:solidFill>
                  <a:schemeClr val="accent1"/>
                </a:solidFill>
              </a:rPr>
              <a:t>Access mgmt</a:t>
            </a:r>
            <a:endParaRPr lang="en-US" sz="1000" dirty="0"/>
          </a:p>
        </p:txBody>
      </p:sp>
      <p:pic>
        <p:nvPicPr>
          <p:cNvPr id="123" name="Ikon Access mgmt 506" descr="preencoded.png">    </p:cNvPr>
          <p:cNvPicPr>
            <a:picLocks noChangeAspect="1"/>
          </p:cNvPicPr>
          <p:nvPr/>
        </p:nvPicPr>
        <p:blipFill>
          <a:blip r:embed="rId38"/>
          <a:stretch>
            <a:fillRect/>
          </a:stretch>
        </p:blipFill>
        <p:spPr>
          <a:xfrm>
            <a:off x="3922776" y="5330952"/>
            <a:ext cx="182880" cy="182880"/>
          </a:xfrm>
          <a:prstGeom prst="rect">
            <a:avLst/>
          </a:prstGeom>
        </p:spPr>
      </p:pic>
      <p:sp>
        <p:nvSpPr>
          <p:cNvPr id="124" name="Kort 507"/>
          <p:cNvSpPr/>
          <p:nvPr/>
        </p:nvSpPr>
        <p:spPr>
          <a:xfrm>
            <a:off x="5157216" y="5294376"/>
            <a:ext cx="1252728" cy="256032"/>
          </a:xfrm>
          <a:prstGeom prst="roundRect">
            <a:avLst>
              <a:gd name="adj" fmla="val 25000"/>
            </a:avLst>
          </a:prstGeom>
          <a:solidFill>
            <a:srgbClr val="BBD0EA"/>
          </a:solidFill>
          <a:ln/>
        </p:spPr>
        <p:txBody>
          <a:bodyPr wrap="square" lIns="342900" tIns="0" rIns="25400" bIns="0" rtlCol="0" anchor="ctr"/>
          <a:lstStyle/>
          <a:p>
            <a:pPr algn="l" indent="0" marL="0">
              <a:buNone/>
            </a:pPr>
            <a:r>
              <a:rPr lang="en-US" sz="1000" dirty="0">
                <a:solidFill>
                  <a:schemeClr val="accent1"/>
                </a:solidFill>
              </a:rPr>
              <a:t>Encryption</a:t>
            </a:r>
            <a:endParaRPr lang="en-US" sz="1000" dirty="0"/>
          </a:p>
        </p:txBody>
      </p:sp>
      <p:pic>
        <p:nvPicPr>
          <p:cNvPr id="125" name="Ikon Encryption 508" descr="preencoded.png">    </p:cNvPr>
          <p:cNvPicPr>
            <a:picLocks noChangeAspect="1"/>
          </p:cNvPicPr>
          <p:nvPr/>
        </p:nvPicPr>
        <p:blipFill>
          <a:blip r:embed="rId39"/>
          <a:stretch>
            <a:fillRect/>
          </a:stretch>
        </p:blipFill>
        <p:spPr>
          <a:xfrm>
            <a:off x="5239512" y="5330952"/>
            <a:ext cx="182880" cy="182880"/>
          </a:xfrm>
          <a:prstGeom prst="rect">
            <a:avLst/>
          </a:prstGeom>
        </p:spPr>
      </p:pic>
      <p:sp>
        <p:nvSpPr>
          <p:cNvPr id="126" name="Kort 509"/>
          <p:cNvSpPr/>
          <p:nvPr/>
        </p:nvSpPr>
        <p:spPr>
          <a:xfrm>
            <a:off x="6473952" y="5294376"/>
            <a:ext cx="1252728" cy="256032"/>
          </a:xfrm>
          <a:prstGeom prst="roundRect">
            <a:avLst>
              <a:gd name="adj" fmla="val 25000"/>
            </a:avLst>
          </a:prstGeom>
          <a:solidFill>
            <a:srgbClr val="BBD0EA"/>
          </a:solidFill>
          <a:ln/>
        </p:spPr>
        <p:txBody>
          <a:bodyPr wrap="square" lIns="342900" tIns="0" rIns="25400" bIns="0" rtlCol="0" anchor="ctr"/>
          <a:lstStyle/>
          <a:p>
            <a:pPr algn="l" indent="0" marL="0">
              <a:buNone/>
            </a:pPr>
            <a:r>
              <a:rPr lang="en-US" sz="1000" dirty="0">
                <a:solidFill>
                  <a:schemeClr val="accent1"/>
                </a:solidFill>
              </a:rPr>
              <a:t>Classification</a:t>
            </a:r>
            <a:endParaRPr lang="en-US" sz="1000" dirty="0"/>
          </a:p>
        </p:txBody>
      </p:sp>
      <p:pic>
        <p:nvPicPr>
          <p:cNvPr id="127" name="Ikon Classification 510" descr="preencoded.png">    </p:cNvPr>
          <p:cNvPicPr>
            <a:picLocks noChangeAspect="1"/>
          </p:cNvPicPr>
          <p:nvPr/>
        </p:nvPicPr>
        <p:blipFill>
          <a:blip r:embed="rId40"/>
          <a:stretch>
            <a:fillRect/>
          </a:stretch>
        </p:blipFill>
        <p:spPr>
          <a:xfrm>
            <a:off x="6556248" y="5330952"/>
            <a:ext cx="182880" cy="182880"/>
          </a:xfrm>
          <a:prstGeom prst="rect">
            <a:avLst/>
          </a:prstGeom>
        </p:spPr>
      </p:pic>
      <p:sp>
        <p:nvSpPr>
          <p:cNvPr id="128" name="Kort 511"/>
          <p:cNvSpPr/>
          <p:nvPr/>
        </p:nvSpPr>
        <p:spPr>
          <a:xfrm>
            <a:off x="3840480" y="5586984"/>
            <a:ext cx="1252728" cy="256032"/>
          </a:xfrm>
          <a:prstGeom prst="roundRect">
            <a:avLst>
              <a:gd name="adj" fmla="val 25000"/>
            </a:avLst>
          </a:prstGeom>
          <a:solidFill>
            <a:schemeClr val="bg2"/>
          </a:solidFill>
          <a:ln w="9525">
            <a:solidFill>
              <a:schemeClr val="accent6"/>
            </a:solidFill>
            <a:prstDash val="dash"/>
          </a:ln>
        </p:spPr>
        <p:txBody>
          <a:bodyPr wrap="square" lIns="342900" tIns="0" rIns="25400" bIns="0" rtlCol="0" anchor="ctr"/>
          <a:lstStyle/>
          <a:p>
            <a:pPr algn="l" indent="0" marL="0">
              <a:buNone/>
            </a:pPr>
            <a:r>
              <a:rPr lang="en-US" sz="1000" dirty="0">
                <a:solidFill>
                  <a:schemeClr val="accent6"/>
                </a:solidFill>
              </a:rPr>
              <a:t>PII masking</a:t>
            </a:r>
            <a:endParaRPr lang="en-US" sz="1000" dirty="0"/>
          </a:p>
        </p:txBody>
      </p:sp>
      <p:pic>
        <p:nvPicPr>
          <p:cNvPr id="129" name="Ikon PII masking 512" descr="preencoded.png">    </p:cNvPr>
          <p:cNvPicPr>
            <a:picLocks noChangeAspect="1"/>
          </p:cNvPicPr>
          <p:nvPr/>
        </p:nvPicPr>
        <p:blipFill>
          <a:blip r:embed="rId41"/>
          <a:stretch>
            <a:fillRect/>
          </a:stretch>
        </p:blipFill>
        <p:spPr>
          <a:xfrm>
            <a:off x="3922776" y="5623560"/>
            <a:ext cx="182880" cy="182880"/>
          </a:xfrm>
          <a:prstGeom prst="rect">
            <a:avLst/>
          </a:prstGeom>
        </p:spPr>
      </p:pic>
      <p:sp>
        <p:nvSpPr>
          <p:cNvPr id="130" name="Kort 513"/>
          <p:cNvSpPr/>
          <p:nvPr/>
        </p:nvSpPr>
        <p:spPr>
          <a:xfrm>
            <a:off x="5157216" y="5586984"/>
            <a:ext cx="1252728" cy="256032"/>
          </a:xfrm>
          <a:prstGeom prst="roundRect">
            <a:avLst>
              <a:gd name="adj" fmla="val 25000"/>
            </a:avLst>
          </a:prstGeom>
          <a:solidFill>
            <a:schemeClr val="bg2"/>
          </a:solidFill>
          <a:ln w="9525">
            <a:solidFill>
              <a:schemeClr val="accent6"/>
            </a:solidFill>
            <a:prstDash val="dash"/>
          </a:ln>
        </p:spPr>
        <p:txBody>
          <a:bodyPr wrap="square" lIns="342900" tIns="0" rIns="25400" bIns="0" rtlCol="0" anchor="ctr"/>
          <a:lstStyle/>
          <a:p>
            <a:pPr algn="l" indent="0" marL="0">
              <a:buNone/>
            </a:pPr>
            <a:r>
              <a:rPr lang="en-US" sz="1000" dirty="0">
                <a:solidFill>
                  <a:schemeClr val="accent6"/>
                </a:solidFill>
              </a:rPr>
              <a:t>Retention</a:t>
            </a:r>
            <a:endParaRPr lang="en-US" sz="1000" dirty="0"/>
          </a:p>
        </p:txBody>
      </p:sp>
      <p:pic>
        <p:nvPicPr>
          <p:cNvPr id="131" name="Ikon Retention 514" descr="preencoded.png">    </p:cNvPr>
          <p:cNvPicPr>
            <a:picLocks noChangeAspect="1"/>
          </p:cNvPicPr>
          <p:nvPr/>
        </p:nvPicPr>
        <p:blipFill>
          <a:blip r:embed="rId42"/>
          <a:stretch>
            <a:fillRect/>
          </a:stretch>
        </p:blipFill>
        <p:spPr>
          <a:xfrm>
            <a:off x="5239512" y="5623560"/>
            <a:ext cx="182880" cy="182880"/>
          </a:xfrm>
          <a:prstGeom prst="rect">
            <a:avLst/>
          </a:prstGeom>
        </p:spPr>
      </p:pic>
      <p:sp>
        <p:nvSpPr>
          <p:cNvPr id="132" name="Kort 515"/>
          <p:cNvSpPr/>
          <p:nvPr/>
        </p:nvSpPr>
        <p:spPr>
          <a:xfrm>
            <a:off x="6473952" y="5586984"/>
            <a:ext cx="1252728" cy="256032"/>
          </a:xfrm>
          <a:prstGeom prst="roundRect">
            <a:avLst>
              <a:gd name="adj" fmla="val 25000"/>
            </a:avLst>
          </a:prstGeom>
          <a:solidFill>
            <a:srgbClr val="BBD0EA"/>
          </a:solidFill>
          <a:ln/>
        </p:spPr>
        <p:txBody>
          <a:bodyPr wrap="square" lIns="342900" tIns="0" rIns="25400" bIns="0" rtlCol="0" anchor="ctr"/>
          <a:lstStyle/>
          <a:p>
            <a:pPr algn="l" indent="0" marL="0">
              <a:buNone/>
            </a:pPr>
            <a:r>
              <a:rPr lang="en-US" sz="1000" dirty="0">
                <a:solidFill>
                  <a:schemeClr val="accent1"/>
                </a:solidFill>
              </a:rPr>
              <a:t>Audit log</a:t>
            </a:r>
            <a:endParaRPr lang="en-US" sz="1000" dirty="0"/>
          </a:p>
        </p:txBody>
      </p:sp>
      <p:pic>
        <p:nvPicPr>
          <p:cNvPr id="133" name="Ikon Audit log 516" descr="preencoded.png">    </p:cNvPr>
          <p:cNvPicPr>
            <a:picLocks noChangeAspect="1"/>
          </p:cNvPicPr>
          <p:nvPr/>
        </p:nvPicPr>
        <p:blipFill>
          <a:blip r:embed="rId43"/>
          <a:stretch>
            <a:fillRect/>
          </a:stretch>
        </p:blipFill>
        <p:spPr>
          <a:xfrm>
            <a:off x="6556248" y="5623560"/>
            <a:ext cx="182880" cy="182880"/>
          </a:xfrm>
          <a:prstGeom prst="rect">
            <a:avLst/>
          </a:prstGeom>
        </p:spPr>
      </p:pic>
      <p:sp>
        <p:nvSpPr>
          <p:cNvPr id="134" name="Gruppe EXPOSE &amp; PROVISION"/>
          <p:cNvSpPr/>
          <p:nvPr/>
        </p:nvSpPr>
        <p:spPr>
          <a:xfrm>
            <a:off x="7914132" y="1280160"/>
            <a:ext cx="1499616" cy="2359152"/>
          </a:xfrm>
          <a:prstGeom prst="roundRect">
            <a:avLst>
              <a:gd name="adj" fmla="val 5488"/>
            </a:avLst>
          </a:prstGeom>
          <a:solidFill>
            <a:schemeClr val="accent1">
              <a:alpha val="10000"/>
            </a:schemeClr>
          </a:solidFill>
          <a:ln/>
        </p:spPr>
      </p:sp>
      <p:sp>
        <p:nvSpPr>
          <p:cNvPr id="135" name="Etiket EXPOSE &amp;amp; PROVISION 517"/>
          <p:cNvSpPr txBox="1"/>
          <p:nvPr/>
        </p:nvSpPr>
        <p:spPr>
          <a:xfrm>
            <a:off x="7955280" y="129844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EXPOSE &amp; PROVISION</a:t>
            </a:r>
            <a:endParaRPr lang="en-US" sz="1000" dirty="0"/>
          </a:p>
        </p:txBody>
      </p:sp>
      <p:sp>
        <p:nvSpPr>
          <p:cNvPr id="136" name="Kort 518"/>
          <p:cNvSpPr/>
          <p:nvPr/>
        </p:nvSpPr>
        <p:spPr>
          <a:xfrm>
            <a:off x="7955280" y="1527048"/>
            <a:ext cx="1417320" cy="292608"/>
          </a:xfrm>
          <a:prstGeom prst="roundRect">
            <a:avLst>
              <a:gd name="adj" fmla="val 25000"/>
            </a:avLst>
          </a:prstGeom>
          <a:solidFill>
            <a:srgbClr val="BBD0EA"/>
          </a:solidFill>
          <a:ln/>
        </p:spPr>
        <p:txBody>
          <a:bodyPr wrap="square" lIns="381000" tIns="0" rIns="25400" bIns="0" rtlCol="0" anchor="ctr"/>
          <a:lstStyle/>
          <a:p>
            <a:pPr algn="l" indent="0" marL="0">
              <a:buNone/>
            </a:pPr>
            <a:r>
              <a:rPr lang="en-US" sz="1000" dirty="0">
                <a:solidFill>
                  <a:schemeClr val="accent1"/>
                </a:solidFill>
              </a:rPr>
              <a:t>Semantic layer</a:t>
            </a:r>
            <a:endParaRPr lang="en-US" sz="1000" dirty="0"/>
          </a:p>
        </p:txBody>
      </p:sp>
      <p:pic>
        <p:nvPicPr>
          <p:cNvPr id="137" name="Ikon Semantic layer 519" descr="preencoded.png">    </p:cNvPr>
          <p:cNvPicPr>
            <a:picLocks noChangeAspect="1"/>
          </p:cNvPicPr>
          <p:nvPr/>
        </p:nvPicPr>
        <p:blipFill>
          <a:blip r:embed="rId44"/>
          <a:stretch>
            <a:fillRect/>
          </a:stretch>
        </p:blipFill>
        <p:spPr>
          <a:xfrm>
            <a:off x="8037576" y="1563624"/>
            <a:ext cx="219456" cy="219456"/>
          </a:xfrm>
          <a:prstGeom prst="rect">
            <a:avLst/>
          </a:prstGeom>
        </p:spPr>
      </p:pic>
      <p:sp>
        <p:nvSpPr>
          <p:cNvPr id="138" name="Kort 520"/>
          <p:cNvSpPr/>
          <p:nvPr/>
        </p:nvSpPr>
        <p:spPr>
          <a:xfrm>
            <a:off x="7955280" y="1883664"/>
            <a:ext cx="1417320" cy="292608"/>
          </a:xfrm>
          <a:prstGeom prst="roundRect">
            <a:avLst>
              <a:gd name="adj" fmla="val 25000"/>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1000" dirty="0">
                <a:solidFill>
                  <a:schemeClr val="accent6"/>
                </a:solidFill>
              </a:rPr>
              <a:t>Data products</a:t>
            </a:r>
            <a:endParaRPr lang="en-US" sz="1000" dirty="0"/>
          </a:p>
        </p:txBody>
      </p:sp>
      <p:pic>
        <p:nvPicPr>
          <p:cNvPr id="139" name="Ikon Data products 521" descr="preencoded.png">    </p:cNvPr>
          <p:cNvPicPr>
            <a:picLocks noChangeAspect="1"/>
          </p:cNvPicPr>
          <p:nvPr/>
        </p:nvPicPr>
        <p:blipFill>
          <a:blip r:embed="rId45"/>
          <a:stretch>
            <a:fillRect/>
          </a:stretch>
        </p:blipFill>
        <p:spPr>
          <a:xfrm>
            <a:off x="8037576" y="1920240"/>
            <a:ext cx="219456" cy="219456"/>
          </a:xfrm>
          <a:prstGeom prst="rect">
            <a:avLst/>
          </a:prstGeom>
        </p:spPr>
      </p:pic>
      <p:sp>
        <p:nvSpPr>
          <p:cNvPr id="140" name="Kort 522"/>
          <p:cNvSpPr/>
          <p:nvPr/>
        </p:nvSpPr>
        <p:spPr>
          <a:xfrm>
            <a:off x="7955280" y="2240280"/>
            <a:ext cx="1417320" cy="292608"/>
          </a:xfrm>
          <a:prstGeom prst="roundRect">
            <a:avLst>
              <a:gd name="adj" fmla="val 25000"/>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1000" dirty="0">
                <a:solidFill>
                  <a:schemeClr val="accent6"/>
                </a:solidFill>
              </a:rPr>
              <a:t>API</a:t>
            </a:r>
            <a:endParaRPr lang="en-US" sz="1000" dirty="0"/>
          </a:p>
        </p:txBody>
      </p:sp>
      <p:pic>
        <p:nvPicPr>
          <p:cNvPr id="141" name="Ikon API 523" descr="preencoded.png">    </p:cNvPr>
          <p:cNvPicPr>
            <a:picLocks noChangeAspect="1"/>
          </p:cNvPicPr>
          <p:nvPr/>
        </p:nvPicPr>
        <p:blipFill>
          <a:blip r:embed="rId46"/>
          <a:stretch>
            <a:fillRect/>
          </a:stretch>
        </p:blipFill>
        <p:spPr>
          <a:xfrm>
            <a:off x="8037576" y="2276856"/>
            <a:ext cx="219456" cy="219456"/>
          </a:xfrm>
          <a:prstGeom prst="rect">
            <a:avLst/>
          </a:prstGeom>
        </p:spPr>
      </p:pic>
      <p:sp>
        <p:nvSpPr>
          <p:cNvPr id="142" name="Kort 524"/>
          <p:cNvSpPr/>
          <p:nvPr/>
        </p:nvSpPr>
        <p:spPr>
          <a:xfrm>
            <a:off x="7955280" y="2596896"/>
            <a:ext cx="1417320" cy="292608"/>
          </a:xfrm>
          <a:prstGeom prst="roundRect">
            <a:avLst>
              <a:gd name="adj" fmla="val 25000"/>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1000" dirty="0">
                <a:solidFill>
                  <a:schemeClr val="accent6"/>
                </a:solidFill>
              </a:rPr>
              <a:t>Export</a:t>
            </a:r>
            <a:endParaRPr lang="en-US" sz="1000" dirty="0"/>
          </a:p>
        </p:txBody>
      </p:sp>
      <p:pic>
        <p:nvPicPr>
          <p:cNvPr id="143" name="Ikon Export 525" descr="preencoded.png">    </p:cNvPr>
          <p:cNvPicPr>
            <a:picLocks noChangeAspect="1"/>
          </p:cNvPicPr>
          <p:nvPr/>
        </p:nvPicPr>
        <p:blipFill>
          <a:blip r:embed="rId47"/>
          <a:stretch>
            <a:fillRect/>
          </a:stretch>
        </p:blipFill>
        <p:spPr>
          <a:xfrm>
            <a:off x="8037576" y="2633472"/>
            <a:ext cx="219456" cy="219456"/>
          </a:xfrm>
          <a:prstGeom prst="rect">
            <a:avLst/>
          </a:prstGeom>
        </p:spPr>
      </p:pic>
      <p:sp>
        <p:nvSpPr>
          <p:cNvPr id="144" name="Kort 526"/>
          <p:cNvSpPr/>
          <p:nvPr/>
        </p:nvSpPr>
        <p:spPr>
          <a:xfrm>
            <a:off x="7955280" y="2953512"/>
            <a:ext cx="1417320" cy="292608"/>
          </a:xfrm>
          <a:prstGeom prst="roundRect">
            <a:avLst>
              <a:gd name="adj" fmla="val 25000"/>
            </a:avLst>
          </a:prstGeom>
          <a:solidFill>
            <a:schemeClr val="bg2"/>
          </a:solidFill>
          <a:ln w="9525">
            <a:solidFill>
              <a:schemeClr val="accent6"/>
            </a:solidFill>
            <a:prstDash val="dash"/>
          </a:ln>
        </p:spPr>
        <p:txBody>
          <a:bodyPr wrap="square" lIns="381000" tIns="0" rIns="25400" bIns="0" rtlCol="0" anchor="ctr"/>
          <a:lstStyle/>
          <a:p>
            <a:pPr algn="l" indent="0" marL="0">
              <a:buNone/>
            </a:pPr>
            <a:r>
              <a:rPr lang="en-US" sz="1000" dirty="0">
                <a:solidFill>
                  <a:schemeClr val="accent6"/>
                </a:solidFill>
              </a:rPr>
              <a:t>Query</a:t>
            </a:r>
            <a:endParaRPr lang="en-US" sz="1000" dirty="0"/>
          </a:p>
        </p:txBody>
      </p:sp>
      <p:pic>
        <p:nvPicPr>
          <p:cNvPr id="145" name="Ikon Query 527" descr="preencoded.png">    </p:cNvPr>
          <p:cNvPicPr>
            <a:picLocks noChangeAspect="1"/>
          </p:cNvPicPr>
          <p:nvPr/>
        </p:nvPicPr>
        <p:blipFill>
          <a:blip r:embed="rId48"/>
          <a:stretch>
            <a:fillRect/>
          </a:stretch>
        </p:blipFill>
        <p:spPr>
          <a:xfrm>
            <a:off x="8037576" y="2990088"/>
            <a:ext cx="219456" cy="219456"/>
          </a:xfrm>
          <a:prstGeom prst="rect">
            <a:avLst/>
          </a:prstGeom>
        </p:spPr>
      </p:pic>
      <p:sp>
        <p:nvSpPr>
          <p:cNvPr id="146" name="Kort 528"/>
          <p:cNvSpPr/>
          <p:nvPr/>
        </p:nvSpPr>
        <p:spPr>
          <a:xfrm>
            <a:off x="7955280" y="3310128"/>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Connector</a:t>
            </a:r>
            <a:endParaRPr lang="en-US" sz="1000" dirty="0"/>
          </a:p>
        </p:txBody>
      </p:sp>
      <p:pic>
        <p:nvPicPr>
          <p:cNvPr id="147" name="Ikon Connector 529" descr="preencoded.png">    </p:cNvPr>
          <p:cNvPicPr>
            <a:picLocks noChangeAspect="1"/>
          </p:cNvPicPr>
          <p:nvPr/>
        </p:nvPicPr>
        <p:blipFill>
          <a:blip r:embed="rId49"/>
          <a:stretch>
            <a:fillRect/>
          </a:stretch>
        </p:blipFill>
        <p:spPr>
          <a:xfrm>
            <a:off x="8037576" y="3346704"/>
            <a:ext cx="219456" cy="219456"/>
          </a:xfrm>
          <a:prstGeom prst="rect">
            <a:avLst/>
          </a:prstGeom>
        </p:spPr>
      </p:pic>
      <p:sp>
        <p:nvSpPr>
          <p:cNvPr id="148" name="Gruppe MANAGEMENT"/>
          <p:cNvSpPr/>
          <p:nvPr/>
        </p:nvSpPr>
        <p:spPr>
          <a:xfrm>
            <a:off x="7914132" y="3703320"/>
            <a:ext cx="1499616" cy="1901952"/>
          </a:xfrm>
          <a:prstGeom prst="roundRect">
            <a:avLst>
              <a:gd name="adj" fmla="val 5488"/>
            </a:avLst>
          </a:prstGeom>
          <a:solidFill>
            <a:srgbClr val="2A8C8C">
              <a:alpha val="15000"/>
            </a:srgbClr>
          </a:solidFill>
          <a:ln/>
        </p:spPr>
      </p:sp>
      <p:sp>
        <p:nvSpPr>
          <p:cNvPr id="149" name="Etiket MANAGEMENT 530"/>
          <p:cNvSpPr txBox="1"/>
          <p:nvPr/>
        </p:nvSpPr>
        <p:spPr>
          <a:xfrm>
            <a:off x="7955280" y="372160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MANAGEMENT</a:t>
            </a:r>
            <a:endParaRPr lang="en-US" sz="1000" dirty="0"/>
          </a:p>
        </p:txBody>
      </p:sp>
      <p:sp>
        <p:nvSpPr>
          <p:cNvPr id="150" name="Kort 531"/>
          <p:cNvSpPr/>
          <p:nvPr/>
        </p:nvSpPr>
        <p:spPr>
          <a:xfrm>
            <a:off x="7955280" y="3950208"/>
            <a:ext cx="1417320" cy="274320"/>
          </a:xfrm>
          <a:prstGeom prst="roundRect">
            <a:avLst>
              <a:gd name="adj" fmla="val 25000"/>
            </a:avLst>
          </a:prstGeom>
          <a:solidFill>
            <a:srgbClr val="BBD0EA"/>
          </a:solidFill>
          <a:ln/>
        </p:spPr>
        <p:txBody>
          <a:bodyPr wrap="square" lIns="355600" tIns="0" rIns="25400" bIns="0" rtlCol="0" anchor="ctr"/>
          <a:lstStyle/>
          <a:p>
            <a:pPr algn="l" indent="0" marL="0">
              <a:buNone/>
            </a:pPr>
            <a:r>
              <a:rPr lang="en-US" sz="1000" dirty="0">
                <a:solidFill>
                  <a:schemeClr val="accent1"/>
                </a:solidFill>
              </a:rPr>
              <a:t>Data catalog</a:t>
            </a:r>
            <a:endParaRPr lang="en-US" sz="1000" dirty="0"/>
          </a:p>
        </p:txBody>
      </p:sp>
      <p:pic>
        <p:nvPicPr>
          <p:cNvPr id="151" name="Ikon Data catalog 532" descr="preencoded.png">    </p:cNvPr>
          <p:cNvPicPr>
            <a:picLocks noChangeAspect="1"/>
          </p:cNvPicPr>
          <p:nvPr/>
        </p:nvPicPr>
        <p:blipFill>
          <a:blip r:embed="rId50"/>
          <a:stretch>
            <a:fillRect/>
          </a:stretch>
        </p:blipFill>
        <p:spPr>
          <a:xfrm>
            <a:off x="8037576" y="3986784"/>
            <a:ext cx="201168" cy="201168"/>
          </a:xfrm>
          <a:prstGeom prst="rect">
            <a:avLst/>
          </a:prstGeom>
        </p:spPr>
      </p:pic>
      <p:sp>
        <p:nvSpPr>
          <p:cNvPr id="152" name="Kort 533"/>
          <p:cNvSpPr/>
          <p:nvPr/>
        </p:nvSpPr>
        <p:spPr>
          <a:xfrm>
            <a:off x="7955280" y="4279392"/>
            <a:ext cx="1417320" cy="274320"/>
          </a:xfrm>
          <a:prstGeom prst="roundRect">
            <a:avLst>
              <a:gd name="adj" fmla="val 25000"/>
            </a:avLst>
          </a:prstGeom>
          <a:solidFill>
            <a:srgbClr val="BBD0EA"/>
          </a:solidFill>
          <a:ln/>
        </p:spPr>
        <p:txBody>
          <a:bodyPr wrap="square" lIns="355600" tIns="0" rIns="25400" bIns="0" rtlCol="0" anchor="ctr"/>
          <a:lstStyle/>
          <a:p>
            <a:pPr algn="l" indent="0" marL="0">
              <a:buNone/>
            </a:pPr>
            <a:r>
              <a:rPr lang="en-US" sz="1000" dirty="0">
                <a:solidFill>
                  <a:schemeClr val="accent1"/>
                </a:solidFill>
              </a:rPr>
              <a:t>Data lineage</a:t>
            </a:r>
            <a:endParaRPr lang="en-US" sz="1000" dirty="0"/>
          </a:p>
        </p:txBody>
      </p:sp>
      <p:pic>
        <p:nvPicPr>
          <p:cNvPr id="153" name="Ikon Data lineage 534" descr="preencoded.png">    </p:cNvPr>
          <p:cNvPicPr>
            <a:picLocks noChangeAspect="1"/>
          </p:cNvPicPr>
          <p:nvPr/>
        </p:nvPicPr>
        <p:blipFill>
          <a:blip r:embed="rId51"/>
          <a:stretch>
            <a:fillRect/>
          </a:stretch>
        </p:blipFill>
        <p:spPr>
          <a:xfrm>
            <a:off x="8037576" y="4315968"/>
            <a:ext cx="201168" cy="201168"/>
          </a:xfrm>
          <a:prstGeom prst="rect">
            <a:avLst/>
          </a:prstGeom>
        </p:spPr>
      </p:pic>
      <p:sp>
        <p:nvSpPr>
          <p:cNvPr id="154" name="Kort 535"/>
          <p:cNvSpPr/>
          <p:nvPr/>
        </p:nvSpPr>
        <p:spPr>
          <a:xfrm>
            <a:off x="7955280" y="4608576"/>
            <a:ext cx="141732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Data quality</a:t>
            </a:r>
            <a:endParaRPr lang="en-US" sz="1000" dirty="0"/>
          </a:p>
        </p:txBody>
      </p:sp>
      <p:pic>
        <p:nvPicPr>
          <p:cNvPr id="155" name="Ikon Data quality 536" descr="preencoded.png">    </p:cNvPr>
          <p:cNvPicPr>
            <a:picLocks noChangeAspect="1"/>
          </p:cNvPicPr>
          <p:nvPr/>
        </p:nvPicPr>
        <p:blipFill>
          <a:blip r:embed="rId52"/>
          <a:stretch>
            <a:fillRect/>
          </a:stretch>
        </p:blipFill>
        <p:spPr>
          <a:xfrm>
            <a:off x="8037576" y="4645152"/>
            <a:ext cx="201168" cy="201168"/>
          </a:xfrm>
          <a:prstGeom prst="rect">
            <a:avLst/>
          </a:prstGeom>
        </p:spPr>
      </p:pic>
      <p:sp>
        <p:nvSpPr>
          <p:cNvPr id="156" name="Kort 537"/>
          <p:cNvSpPr/>
          <p:nvPr/>
        </p:nvSpPr>
        <p:spPr>
          <a:xfrm>
            <a:off x="7955280" y="4937760"/>
            <a:ext cx="1417320"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dirty="0">
                <a:solidFill>
                  <a:schemeClr val="accent6"/>
                </a:solidFill>
              </a:rPr>
              <a:t>Master data</a:t>
            </a:r>
            <a:endParaRPr lang="en-US" sz="1000" dirty="0"/>
          </a:p>
        </p:txBody>
      </p:sp>
      <p:pic>
        <p:nvPicPr>
          <p:cNvPr id="157" name="Ikon Master data 538" descr="preencoded.png">    </p:cNvPr>
          <p:cNvPicPr>
            <a:picLocks noChangeAspect="1"/>
          </p:cNvPicPr>
          <p:nvPr/>
        </p:nvPicPr>
        <p:blipFill>
          <a:blip r:embed="rId53"/>
          <a:stretch>
            <a:fillRect/>
          </a:stretch>
        </p:blipFill>
        <p:spPr>
          <a:xfrm>
            <a:off x="8037576" y="4974336"/>
            <a:ext cx="201168" cy="201168"/>
          </a:xfrm>
          <a:prstGeom prst="rect">
            <a:avLst/>
          </a:prstGeom>
        </p:spPr>
      </p:pic>
      <p:sp>
        <p:nvSpPr>
          <p:cNvPr id="158" name="Kort 539"/>
          <p:cNvSpPr/>
          <p:nvPr/>
        </p:nvSpPr>
        <p:spPr>
          <a:xfrm>
            <a:off x="7955280" y="5266944"/>
            <a:ext cx="1417320" cy="274320"/>
          </a:xfrm>
          <a:prstGeom prst="roundRect">
            <a:avLst>
              <a:gd name="adj" fmla="val 25000"/>
            </a:avLst>
          </a:prstGeom>
          <a:solidFill>
            <a:srgbClr val="BBD0EA"/>
          </a:solidFill>
          <a:ln/>
        </p:spPr>
        <p:txBody>
          <a:bodyPr wrap="square" lIns="355600" tIns="0" rIns="25400" bIns="0" rtlCol="0" anchor="ctr"/>
          <a:lstStyle/>
          <a:p>
            <a:pPr algn="l" indent="0" marL="0">
              <a:buNone/>
            </a:pPr>
            <a:r>
              <a:rPr lang="en-US" sz="1000" dirty="0">
                <a:solidFill>
                  <a:schemeClr val="accent1"/>
                </a:solidFill>
              </a:rPr>
              <a:t>Search</a:t>
            </a:r>
            <a:endParaRPr lang="en-US" sz="1000" dirty="0"/>
          </a:p>
        </p:txBody>
      </p:sp>
      <p:pic>
        <p:nvPicPr>
          <p:cNvPr id="159" name="Ikon Search 540" descr="preencoded.png">    </p:cNvPr>
          <p:cNvPicPr>
            <a:picLocks noChangeAspect="1"/>
          </p:cNvPicPr>
          <p:nvPr/>
        </p:nvPicPr>
        <p:blipFill>
          <a:blip r:embed="rId54"/>
          <a:stretch>
            <a:fillRect/>
          </a:stretch>
        </p:blipFill>
        <p:spPr>
          <a:xfrm>
            <a:off x="8037576" y="5303520"/>
            <a:ext cx="201168" cy="201168"/>
          </a:xfrm>
          <a:prstGeom prst="rect">
            <a:avLst/>
          </a:prstGeom>
        </p:spPr>
      </p:pic>
      <p:sp>
        <p:nvSpPr>
          <p:cNvPr id="160" name="Gruppe BI &amp; ANALYTICS"/>
          <p:cNvSpPr/>
          <p:nvPr/>
        </p:nvSpPr>
        <p:spPr>
          <a:xfrm>
            <a:off x="9560052" y="1280160"/>
            <a:ext cx="2304288" cy="1289304"/>
          </a:xfrm>
          <a:prstGeom prst="roundRect">
            <a:avLst>
              <a:gd name="adj" fmla="val 6383"/>
            </a:avLst>
          </a:prstGeom>
          <a:solidFill>
            <a:schemeClr val="accent4">
              <a:alpha val="15000"/>
            </a:schemeClr>
          </a:solidFill>
          <a:ln/>
        </p:spPr>
      </p:sp>
      <p:sp>
        <p:nvSpPr>
          <p:cNvPr id="161" name="Etiket BI &amp;amp; ANALYTICS 541"/>
          <p:cNvSpPr txBox="1"/>
          <p:nvPr/>
        </p:nvSpPr>
        <p:spPr>
          <a:xfrm>
            <a:off x="9601200" y="1298448"/>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BI &amp; ANALYTICS</a:t>
            </a:r>
            <a:endParaRPr lang="en-US" sz="1000" dirty="0"/>
          </a:p>
        </p:txBody>
      </p:sp>
      <p:sp>
        <p:nvSpPr>
          <p:cNvPr id="162" name="Kort 542"/>
          <p:cNvSpPr/>
          <p:nvPr/>
        </p:nvSpPr>
        <p:spPr>
          <a:xfrm>
            <a:off x="9601200" y="1527048"/>
            <a:ext cx="2221992"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b="1" dirty="0">
                <a:solidFill>
                  <a:schemeClr val="tx1"/>
                </a:solidFill>
              </a:rPr>
              <a:t>Power BI</a:t>
            </a:r>
            <a:endParaRPr lang="en-US" sz="1000" dirty="0"/>
          </a:p>
        </p:txBody>
      </p:sp>
      <p:pic>
        <p:nvPicPr>
          <p:cNvPr id="163" name="Ikon Power BI 543" descr="preencoded.png">    </p:cNvPr>
          <p:cNvPicPr>
            <a:picLocks noChangeAspect="1"/>
          </p:cNvPicPr>
          <p:nvPr/>
        </p:nvPicPr>
        <p:blipFill>
          <a:blip r:embed="rId55"/>
          <a:stretch>
            <a:fillRect/>
          </a:stretch>
        </p:blipFill>
        <p:spPr>
          <a:xfrm>
            <a:off x="9683496" y="1563624"/>
            <a:ext cx="201168" cy="201168"/>
          </a:xfrm>
          <a:prstGeom prst="rect">
            <a:avLst/>
          </a:prstGeom>
        </p:spPr>
      </p:pic>
      <p:sp>
        <p:nvSpPr>
          <p:cNvPr id="164" name="Kort 544"/>
          <p:cNvSpPr/>
          <p:nvPr/>
        </p:nvSpPr>
        <p:spPr>
          <a:xfrm>
            <a:off x="9601200" y="1837944"/>
            <a:ext cx="2221992" cy="21031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92100" tIns="0" rIns="25400" bIns="0" rtlCol="0" anchor="ctr"/>
          <a:lstStyle/>
          <a:p>
            <a:pPr algn="l" indent="0" marL="0">
              <a:buNone/>
            </a:pPr>
            <a:r>
              <a:rPr lang="en-US" sz="1000" dirty="0">
                <a:solidFill>
                  <a:schemeClr val="tx1"/>
                </a:solidFill>
              </a:rPr>
              <a:t>Data warehouse</a:t>
            </a:r>
            <a:endParaRPr lang="en-US" sz="1000" dirty="0"/>
          </a:p>
        </p:txBody>
      </p:sp>
      <p:pic>
        <p:nvPicPr>
          <p:cNvPr id="165" name="Ikon Data warehouse 545" descr="preencoded.png">    </p:cNvPr>
          <p:cNvPicPr>
            <a:picLocks noChangeAspect="1"/>
          </p:cNvPicPr>
          <p:nvPr/>
        </p:nvPicPr>
        <p:blipFill>
          <a:blip r:embed="rId56"/>
          <a:stretch>
            <a:fillRect/>
          </a:stretch>
        </p:blipFill>
        <p:spPr>
          <a:xfrm>
            <a:off x="9683496" y="1874520"/>
            <a:ext cx="137160" cy="137160"/>
          </a:xfrm>
          <a:prstGeom prst="rect">
            <a:avLst/>
          </a:prstGeom>
        </p:spPr>
      </p:pic>
      <p:sp>
        <p:nvSpPr>
          <p:cNvPr id="166" name="Kort 546"/>
          <p:cNvSpPr/>
          <p:nvPr/>
        </p:nvSpPr>
        <p:spPr>
          <a:xfrm>
            <a:off x="9601200" y="2075688"/>
            <a:ext cx="2221992" cy="21031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92100" tIns="0" rIns="25400" bIns="0" rtlCol="0" anchor="ctr"/>
          <a:lstStyle/>
          <a:p>
            <a:pPr algn="l" indent="0" marL="0">
              <a:buNone/>
            </a:pPr>
            <a:r>
              <a:rPr lang="en-US" sz="1000" dirty="0">
                <a:solidFill>
                  <a:schemeClr val="tx1"/>
                </a:solidFill>
              </a:rPr>
              <a:t>Dashboard</a:t>
            </a:r>
            <a:endParaRPr lang="en-US" sz="1000" dirty="0"/>
          </a:p>
        </p:txBody>
      </p:sp>
      <p:pic>
        <p:nvPicPr>
          <p:cNvPr id="167" name="Ikon Dashboard 547" descr="preencoded.png">    </p:cNvPr>
          <p:cNvPicPr>
            <a:picLocks noChangeAspect="1"/>
          </p:cNvPicPr>
          <p:nvPr/>
        </p:nvPicPr>
        <p:blipFill>
          <a:blip r:embed="rId57"/>
          <a:stretch>
            <a:fillRect/>
          </a:stretch>
        </p:blipFill>
        <p:spPr>
          <a:xfrm>
            <a:off x="9683496" y="2112264"/>
            <a:ext cx="137160" cy="137160"/>
          </a:xfrm>
          <a:prstGeom prst="rect">
            <a:avLst/>
          </a:prstGeom>
        </p:spPr>
      </p:pic>
      <p:sp>
        <p:nvSpPr>
          <p:cNvPr id="168" name="Kort 548"/>
          <p:cNvSpPr/>
          <p:nvPr/>
        </p:nvSpPr>
        <p:spPr>
          <a:xfrm>
            <a:off x="9601200" y="2313432"/>
            <a:ext cx="2221992" cy="21031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92100" tIns="0" rIns="25400" bIns="0" rtlCol="0" anchor="ctr"/>
          <a:lstStyle/>
          <a:p>
            <a:pPr algn="l" indent="0" marL="0">
              <a:buNone/>
            </a:pPr>
            <a:r>
              <a:rPr lang="en-US" sz="1000" dirty="0">
                <a:solidFill>
                  <a:schemeClr val="tx1"/>
                </a:solidFill>
              </a:rPr>
              <a:t>Reports</a:t>
            </a:r>
            <a:endParaRPr lang="en-US" sz="1000" dirty="0"/>
          </a:p>
        </p:txBody>
      </p:sp>
      <p:pic>
        <p:nvPicPr>
          <p:cNvPr id="169" name="Ikon Reports 549" descr="preencoded.png">    </p:cNvPr>
          <p:cNvPicPr>
            <a:picLocks noChangeAspect="1"/>
          </p:cNvPicPr>
          <p:nvPr/>
        </p:nvPicPr>
        <p:blipFill>
          <a:blip r:embed="rId58"/>
          <a:stretch>
            <a:fillRect/>
          </a:stretch>
        </p:blipFill>
        <p:spPr>
          <a:xfrm>
            <a:off x="9683496" y="2350008"/>
            <a:ext cx="137160" cy="137160"/>
          </a:xfrm>
          <a:prstGeom prst="rect">
            <a:avLst/>
          </a:prstGeom>
        </p:spPr>
      </p:pic>
      <p:sp>
        <p:nvSpPr>
          <p:cNvPr id="170" name="Gruppe ADV. ANALYTICS, AI &amp; ML"/>
          <p:cNvSpPr/>
          <p:nvPr/>
        </p:nvSpPr>
        <p:spPr>
          <a:xfrm>
            <a:off x="9560052" y="2633472"/>
            <a:ext cx="2304288" cy="1911096"/>
          </a:xfrm>
          <a:prstGeom prst="roundRect">
            <a:avLst>
              <a:gd name="adj" fmla="val 4306"/>
            </a:avLst>
          </a:prstGeom>
          <a:solidFill>
            <a:schemeClr val="accent4">
              <a:alpha val="15000"/>
            </a:schemeClr>
          </a:solidFill>
          <a:ln/>
        </p:spPr>
      </p:sp>
      <p:sp>
        <p:nvSpPr>
          <p:cNvPr id="171" name="Etiket ADV. ANALYTICS, AI &amp;amp; ML 550"/>
          <p:cNvSpPr txBox="1"/>
          <p:nvPr/>
        </p:nvSpPr>
        <p:spPr>
          <a:xfrm>
            <a:off x="9601200" y="2651760"/>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ADV. ANALYTICS, AI &amp; ML</a:t>
            </a:r>
            <a:endParaRPr lang="en-US" sz="1000" dirty="0"/>
          </a:p>
        </p:txBody>
      </p:sp>
      <p:sp>
        <p:nvSpPr>
          <p:cNvPr id="172" name="Kort 551"/>
          <p:cNvSpPr/>
          <p:nvPr/>
        </p:nvSpPr>
        <p:spPr>
          <a:xfrm>
            <a:off x="9601200" y="2880360"/>
            <a:ext cx="2221992"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b="1" dirty="0">
                <a:solidFill>
                  <a:schemeClr val="tx1"/>
                </a:solidFill>
              </a:rPr>
              <a:t>Azure ML &amp; Azure OpenAI</a:t>
            </a:r>
            <a:endParaRPr lang="en-US" sz="1000" dirty="0"/>
          </a:p>
        </p:txBody>
      </p:sp>
      <p:pic>
        <p:nvPicPr>
          <p:cNvPr id="173" name="Ikon Azure ML &amp; Azure OpenAI 552" descr="preencoded.png">    </p:cNvPr>
          <p:cNvPicPr>
            <a:picLocks noChangeAspect="1"/>
          </p:cNvPicPr>
          <p:nvPr/>
        </p:nvPicPr>
        <p:blipFill>
          <a:blip r:embed="rId59"/>
          <a:stretch>
            <a:fillRect/>
          </a:stretch>
        </p:blipFill>
        <p:spPr>
          <a:xfrm>
            <a:off x="9683496" y="2916936"/>
            <a:ext cx="201168" cy="201168"/>
          </a:xfrm>
          <a:prstGeom prst="rect">
            <a:avLst/>
          </a:prstGeom>
        </p:spPr>
      </p:pic>
      <p:sp>
        <p:nvSpPr>
          <p:cNvPr id="174" name="Kort 553"/>
          <p:cNvSpPr/>
          <p:nvPr/>
        </p:nvSpPr>
        <p:spPr>
          <a:xfrm>
            <a:off x="9601200" y="3191256"/>
            <a:ext cx="1078992" cy="237744"/>
          </a:xfrm>
          <a:prstGeom prst="roundRect">
            <a:avLst>
              <a:gd name="adj" fmla="val 25000"/>
            </a:avLst>
          </a:prstGeom>
          <a:solidFill>
            <a:srgbClr val="BBD0EA"/>
          </a:solidFill>
          <a:ln/>
        </p:spPr>
        <p:txBody>
          <a:bodyPr wrap="square" lIns="304800" tIns="0" rIns="25400" bIns="0" rtlCol="0" anchor="ctr"/>
          <a:lstStyle/>
          <a:p>
            <a:pPr algn="l" indent="0" marL="0">
              <a:buNone/>
            </a:pPr>
            <a:r>
              <a:rPr lang="en-US" sz="900" dirty="0">
                <a:solidFill>
                  <a:schemeClr val="accent1"/>
                </a:solidFill>
              </a:rPr>
              <a:t>Models</a:t>
            </a:r>
            <a:endParaRPr lang="en-US" sz="900" dirty="0"/>
          </a:p>
        </p:txBody>
      </p:sp>
      <p:pic>
        <p:nvPicPr>
          <p:cNvPr id="175" name="Ikon Models 554" descr="preencoded.png">    </p:cNvPr>
          <p:cNvPicPr>
            <a:picLocks noChangeAspect="1"/>
          </p:cNvPicPr>
          <p:nvPr/>
        </p:nvPicPr>
        <p:blipFill>
          <a:blip r:embed="rId60"/>
          <a:stretch>
            <a:fillRect/>
          </a:stretch>
        </p:blipFill>
        <p:spPr>
          <a:xfrm>
            <a:off x="9683496" y="3232404"/>
            <a:ext cx="155448" cy="155448"/>
          </a:xfrm>
          <a:prstGeom prst="rect">
            <a:avLst/>
          </a:prstGeom>
        </p:spPr>
      </p:pic>
      <p:sp>
        <p:nvSpPr>
          <p:cNvPr id="176" name="Kort 555"/>
          <p:cNvSpPr/>
          <p:nvPr/>
        </p:nvSpPr>
        <p:spPr>
          <a:xfrm>
            <a:off x="10744200" y="3191256"/>
            <a:ext cx="1078992" cy="237744"/>
          </a:xfrm>
          <a:prstGeom prst="roundRect">
            <a:avLst>
              <a:gd name="adj" fmla="val 25000"/>
            </a:avLst>
          </a:prstGeom>
          <a:solidFill>
            <a:srgbClr val="BBD0EA"/>
          </a:solidFill>
          <a:ln/>
        </p:spPr>
        <p:txBody>
          <a:bodyPr wrap="square" lIns="304800" tIns="0" rIns="25400" bIns="0" rtlCol="0" anchor="ctr"/>
          <a:lstStyle/>
          <a:p>
            <a:pPr algn="l" indent="0" marL="0">
              <a:buNone/>
            </a:pPr>
            <a:r>
              <a:rPr lang="en-US" sz="900" dirty="0">
                <a:solidFill>
                  <a:schemeClr val="accent1"/>
                </a:solidFill>
              </a:rPr>
              <a:t>MLOps</a:t>
            </a:r>
            <a:endParaRPr lang="en-US" sz="900" dirty="0"/>
          </a:p>
        </p:txBody>
      </p:sp>
      <p:pic>
        <p:nvPicPr>
          <p:cNvPr id="177" name="Ikon MLOps 556" descr="preencoded.png">    </p:cNvPr>
          <p:cNvPicPr>
            <a:picLocks noChangeAspect="1"/>
          </p:cNvPicPr>
          <p:nvPr/>
        </p:nvPicPr>
        <p:blipFill>
          <a:blip r:embed="rId61"/>
          <a:stretch>
            <a:fillRect/>
          </a:stretch>
        </p:blipFill>
        <p:spPr>
          <a:xfrm>
            <a:off x="10826496" y="3232404"/>
            <a:ext cx="155448" cy="155448"/>
          </a:xfrm>
          <a:prstGeom prst="rect">
            <a:avLst/>
          </a:prstGeom>
        </p:spPr>
      </p:pic>
      <p:sp>
        <p:nvSpPr>
          <p:cNvPr id="178" name="Kort 557"/>
          <p:cNvSpPr/>
          <p:nvPr/>
        </p:nvSpPr>
        <p:spPr>
          <a:xfrm>
            <a:off x="9601200" y="3456432"/>
            <a:ext cx="1078992" cy="237744"/>
          </a:xfrm>
          <a:prstGeom prst="roundRect">
            <a:avLst>
              <a:gd name="adj" fmla="val 25000"/>
            </a:avLst>
          </a:prstGeom>
          <a:solidFill>
            <a:schemeClr val="bg2"/>
          </a:solidFill>
          <a:ln w="9525">
            <a:solidFill>
              <a:schemeClr val="accent6"/>
            </a:solidFill>
            <a:prstDash val="dash"/>
          </a:ln>
        </p:spPr>
        <p:txBody>
          <a:bodyPr wrap="square" lIns="304800" tIns="0" rIns="25400" bIns="0" rtlCol="0" anchor="ctr"/>
          <a:lstStyle/>
          <a:p>
            <a:pPr algn="l" indent="0" marL="0">
              <a:buNone/>
            </a:pPr>
            <a:r>
              <a:rPr lang="en-US" sz="900" dirty="0">
                <a:solidFill>
                  <a:schemeClr val="accent6"/>
                </a:solidFill>
              </a:rPr>
              <a:t>Feature store</a:t>
            </a:r>
            <a:endParaRPr lang="en-US" sz="900" dirty="0"/>
          </a:p>
        </p:txBody>
      </p:sp>
      <p:pic>
        <p:nvPicPr>
          <p:cNvPr id="179" name="Ikon Feature store 558" descr="preencoded.png">    </p:cNvPr>
          <p:cNvPicPr>
            <a:picLocks noChangeAspect="1"/>
          </p:cNvPicPr>
          <p:nvPr/>
        </p:nvPicPr>
        <p:blipFill>
          <a:blip r:embed="rId62"/>
          <a:stretch>
            <a:fillRect/>
          </a:stretch>
        </p:blipFill>
        <p:spPr>
          <a:xfrm>
            <a:off x="9683496" y="3497580"/>
            <a:ext cx="155448" cy="155448"/>
          </a:xfrm>
          <a:prstGeom prst="rect">
            <a:avLst/>
          </a:prstGeom>
        </p:spPr>
      </p:pic>
      <p:sp>
        <p:nvSpPr>
          <p:cNvPr id="180" name="Kort 559"/>
          <p:cNvSpPr/>
          <p:nvPr/>
        </p:nvSpPr>
        <p:spPr>
          <a:xfrm>
            <a:off x="10744200" y="3456432"/>
            <a:ext cx="1078992" cy="237744"/>
          </a:xfrm>
          <a:prstGeom prst="roundRect">
            <a:avLst>
              <a:gd name="adj" fmla="val 25000"/>
            </a:avLst>
          </a:prstGeom>
          <a:solidFill>
            <a:srgbClr val="BBD0EA"/>
          </a:solidFill>
          <a:ln/>
        </p:spPr>
        <p:txBody>
          <a:bodyPr wrap="square" lIns="304800" tIns="0" rIns="25400" bIns="0" rtlCol="0" anchor="ctr"/>
          <a:lstStyle/>
          <a:p>
            <a:pPr algn="l" indent="0" marL="0">
              <a:buNone/>
            </a:pPr>
            <a:r>
              <a:rPr lang="en-US" sz="900" dirty="0">
                <a:solidFill>
                  <a:schemeClr val="accent1"/>
                </a:solidFill>
              </a:rPr>
              <a:t>Model registry</a:t>
            </a:r>
            <a:endParaRPr lang="en-US" sz="900" dirty="0"/>
          </a:p>
        </p:txBody>
      </p:sp>
      <p:pic>
        <p:nvPicPr>
          <p:cNvPr id="181" name="Ikon Model registry 560" descr="preencoded.png">    </p:cNvPr>
          <p:cNvPicPr>
            <a:picLocks noChangeAspect="1"/>
          </p:cNvPicPr>
          <p:nvPr/>
        </p:nvPicPr>
        <p:blipFill>
          <a:blip r:embed="rId63"/>
          <a:stretch>
            <a:fillRect/>
          </a:stretch>
        </p:blipFill>
        <p:spPr>
          <a:xfrm>
            <a:off x="10826496" y="3497580"/>
            <a:ext cx="155448" cy="155448"/>
          </a:xfrm>
          <a:prstGeom prst="rect">
            <a:avLst/>
          </a:prstGeom>
        </p:spPr>
      </p:pic>
      <p:sp>
        <p:nvSpPr>
          <p:cNvPr id="182" name="Kort 561"/>
          <p:cNvSpPr/>
          <p:nvPr/>
        </p:nvSpPr>
        <p:spPr>
          <a:xfrm>
            <a:off x="9601200" y="3721608"/>
            <a:ext cx="1078992" cy="237744"/>
          </a:xfrm>
          <a:prstGeom prst="roundRect">
            <a:avLst>
              <a:gd name="adj" fmla="val 25000"/>
            </a:avLst>
          </a:prstGeom>
          <a:solidFill>
            <a:srgbClr val="BBD0EA"/>
          </a:solidFill>
          <a:ln/>
        </p:spPr>
        <p:txBody>
          <a:bodyPr wrap="square" lIns="304800" tIns="0" rIns="25400" bIns="0" rtlCol="0" anchor="ctr"/>
          <a:lstStyle/>
          <a:p>
            <a:pPr algn="l" indent="0" marL="0">
              <a:buNone/>
            </a:pPr>
            <a:r>
              <a:rPr lang="en-US" sz="900" dirty="0">
                <a:solidFill>
                  <a:schemeClr val="accent1"/>
                </a:solidFill>
              </a:rPr>
              <a:t>Vector store</a:t>
            </a:r>
            <a:endParaRPr lang="en-US" sz="900" dirty="0"/>
          </a:p>
        </p:txBody>
      </p:sp>
      <p:pic>
        <p:nvPicPr>
          <p:cNvPr id="183" name="Ikon Vector store 562" descr="preencoded.png">    </p:cNvPr>
          <p:cNvPicPr>
            <a:picLocks noChangeAspect="1"/>
          </p:cNvPicPr>
          <p:nvPr/>
        </p:nvPicPr>
        <p:blipFill>
          <a:blip r:embed="rId64"/>
          <a:stretch>
            <a:fillRect/>
          </a:stretch>
        </p:blipFill>
        <p:spPr>
          <a:xfrm>
            <a:off x="9683496" y="3762756"/>
            <a:ext cx="155448" cy="155448"/>
          </a:xfrm>
          <a:prstGeom prst="rect">
            <a:avLst/>
          </a:prstGeom>
        </p:spPr>
      </p:pic>
      <p:sp>
        <p:nvSpPr>
          <p:cNvPr id="184" name="Kort 563"/>
          <p:cNvSpPr/>
          <p:nvPr/>
        </p:nvSpPr>
        <p:spPr>
          <a:xfrm>
            <a:off x="10744200" y="3721608"/>
            <a:ext cx="1078992" cy="237744"/>
          </a:xfrm>
          <a:prstGeom prst="roundRect">
            <a:avLst>
              <a:gd name="adj" fmla="val 25000"/>
            </a:avLst>
          </a:prstGeom>
          <a:solidFill>
            <a:srgbClr val="BBD0EA"/>
          </a:solidFill>
          <a:ln/>
        </p:spPr>
        <p:txBody>
          <a:bodyPr wrap="square" lIns="304800" tIns="0" rIns="25400" bIns="0" rtlCol="0" anchor="ctr"/>
          <a:lstStyle/>
          <a:p>
            <a:pPr algn="l" indent="0" marL="0">
              <a:buNone/>
            </a:pPr>
            <a:r>
              <a:rPr lang="en-US" sz="900" dirty="0">
                <a:solidFill>
                  <a:schemeClr val="accent1"/>
                </a:solidFill>
              </a:rPr>
              <a:t>RAG</a:t>
            </a:r>
            <a:endParaRPr lang="en-US" sz="900" dirty="0"/>
          </a:p>
        </p:txBody>
      </p:sp>
      <p:pic>
        <p:nvPicPr>
          <p:cNvPr id="185" name="Ikon RAG 564" descr="preencoded.png">    </p:cNvPr>
          <p:cNvPicPr>
            <a:picLocks noChangeAspect="1"/>
          </p:cNvPicPr>
          <p:nvPr/>
        </p:nvPicPr>
        <p:blipFill>
          <a:blip r:embed="rId65"/>
          <a:stretch>
            <a:fillRect/>
          </a:stretch>
        </p:blipFill>
        <p:spPr>
          <a:xfrm>
            <a:off x="10826496" y="3762756"/>
            <a:ext cx="155448" cy="155448"/>
          </a:xfrm>
          <a:prstGeom prst="rect">
            <a:avLst/>
          </a:prstGeom>
        </p:spPr>
      </p:pic>
      <p:sp>
        <p:nvSpPr>
          <p:cNvPr id="186" name="Kort 565"/>
          <p:cNvSpPr/>
          <p:nvPr/>
        </p:nvSpPr>
        <p:spPr>
          <a:xfrm>
            <a:off x="9601200" y="3986784"/>
            <a:ext cx="1078992" cy="237744"/>
          </a:xfrm>
          <a:prstGeom prst="roundRect">
            <a:avLst>
              <a:gd name="adj" fmla="val 25000"/>
            </a:avLst>
          </a:prstGeom>
          <a:solidFill>
            <a:srgbClr val="BBD0EA"/>
          </a:solidFill>
          <a:ln/>
        </p:spPr>
        <p:txBody>
          <a:bodyPr wrap="square" lIns="304800" tIns="0" rIns="25400" bIns="0" rtlCol="0" anchor="ctr"/>
          <a:lstStyle/>
          <a:p>
            <a:pPr algn="l" indent="0" marL="0">
              <a:buNone/>
            </a:pPr>
            <a:r>
              <a:rPr lang="en-US" sz="900" dirty="0">
                <a:solidFill>
                  <a:schemeClr val="accent1"/>
                </a:solidFill>
              </a:rPr>
              <a:t>LLM gateway</a:t>
            </a:r>
            <a:endParaRPr lang="en-US" sz="900" dirty="0"/>
          </a:p>
        </p:txBody>
      </p:sp>
      <p:pic>
        <p:nvPicPr>
          <p:cNvPr id="187" name="Ikon LLM gateway 566" descr="preencoded.png">    </p:cNvPr>
          <p:cNvPicPr>
            <a:picLocks noChangeAspect="1"/>
          </p:cNvPicPr>
          <p:nvPr/>
        </p:nvPicPr>
        <p:blipFill>
          <a:blip r:embed="rId66"/>
          <a:stretch>
            <a:fillRect/>
          </a:stretch>
        </p:blipFill>
        <p:spPr>
          <a:xfrm>
            <a:off x="9683496" y="4027932"/>
            <a:ext cx="155448" cy="155448"/>
          </a:xfrm>
          <a:prstGeom prst="rect">
            <a:avLst/>
          </a:prstGeom>
        </p:spPr>
      </p:pic>
      <p:sp>
        <p:nvSpPr>
          <p:cNvPr id="188" name="Kort 567"/>
          <p:cNvSpPr/>
          <p:nvPr/>
        </p:nvSpPr>
        <p:spPr>
          <a:xfrm>
            <a:off x="10744200" y="3986784"/>
            <a:ext cx="1078992" cy="237744"/>
          </a:xfrm>
          <a:prstGeom prst="roundRect">
            <a:avLst>
              <a:gd name="adj" fmla="val 25000"/>
            </a:avLst>
          </a:prstGeom>
          <a:solidFill>
            <a:schemeClr val="bg2"/>
          </a:solidFill>
          <a:ln w="9525">
            <a:solidFill>
              <a:schemeClr val="accent6"/>
            </a:solidFill>
            <a:prstDash val="dash"/>
          </a:ln>
        </p:spPr>
        <p:txBody>
          <a:bodyPr wrap="square" lIns="304800" tIns="0" rIns="25400" bIns="0" rtlCol="0" anchor="ctr"/>
          <a:lstStyle/>
          <a:p>
            <a:pPr algn="l" indent="0" marL="0">
              <a:buNone/>
            </a:pPr>
            <a:r>
              <a:rPr lang="en-US" sz="900" dirty="0">
                <a:solidFill>
                  <a:schemeClr val="accent6"/>
                </a:solidFill>
              </a:rPr>
              <a:t>Agents</a:t>
            </a:r>
            <a:endParaRPr lang="en-US" sz="900" dirty="0"/>
          </a:p>
        </p:txBody>
      </p:sp>
      <p:pic>
        <p:nvPicPr>
          <p:cNvPr id="189" name="Ikon Agents 568" descr="preencoded.png">    </p:cNvPr>
          <p:cNvPicPr>
            <a:picLocks noChangeAspect="1"/>
          </p:cNvPicPr>
          <p:nvPr/>
        </p:nvPicPr>
        <p:blipFill>
          <a:blip r:embed="rId67"/>
          <a:stretch>
            <a:fillRect/>
          </a:stretch>
        </p:blipFill>
        <p:spPr>
          <a:xfrm>
            <a:off x="10826496" y="4027932"/>
            <a:ext cx="155448" cy="155448"/>
          </a:xfrm>
          <a:prstGeom prst="rect">
            <a:avLst/>
          </a:prstGeom>
        </p:spPr>
      </p:pic>
      <p:sp>
        <p:nvSpPr>
          <p:cNvPr id="190" name="Kort 569"/>
          <p:cNvSpPr/>
          <p:nvPr/>
        </p:nvSpPr>
        <p:spPr>
          <a:xfrm>
            <a:off x="9601200" y="4261104"/>
            <a:ext cx="2221992" cy="237744"/>
          </a:xfrm>
          <a:prstGeom prst="roundRect">
            <a:avLst>
              <a:gd name="adj" fmla="val 25000"/>
            </a:avLst>
          </a:prstGeom>
          <a:solidFill>
            <a:srgbClr val="BBD0EA"/>
          </a:solidFill>
          <a:ln/>
        </p:spPr>
        <p:txBody>
          <a:bodyPr wrap="square" lIns="317500" tIns="0" rIns="25400" bIns="0" rtlCol="0" anchor="ctr"/>
          <a:lstStyle/>
          <a:p>
            <a:pPr algn="l" indent="0" marL="0">
              <a:buNone/>
            </a:pPr>
            <a:r>
              <a:rPr lang="en-US" sz="1000" dirty="0">
                <a:solidFill>
                  <a:schemeClr val="accent1"/>
                </a:solidFill>
              </a:rPr>
              <a:t>Evaluation &amp; guardrails</a:t>
            </a:r>
            <a:endParaRPr lang="en-US" sz="1000" dirty="0"/>
          </a:p>
        </p:txBody>
      </p:sp>
      <p:pic>
        <p:nvPicPr>
          <p:cNvPr id="191" name="Ikon Evaluation &amp; guardrails 570" descr="preencoded.png">    </p:cNvPr>
          <p:cNvPicPr>
            <a:picLocks noChangeAspect="1"/>
          </p:cNvPicPr>
          <p:nvPr/>
        </p:nvPicPr>
        <p:blipFill>
          <a:blip r:embed="rId68"/>
          <a:stretch>
            <a:fillRect/>
          </a:stretch>
        </p:blipFill>
        <p:spPr>
          <a:xfrm>
            <a:off x="9683496" y="4297680"/>
            <a:ext cx="164592" cy="164592"/>
          </a:xfrm>
          <a:prstGeom prst="rect">
            <a:avLst/>
          </a:prstGeom>
        </p:spPr>
      </p:pic>
      <p:sp>
        <p:nvSpPr>
          <p:cNvPr id="192" name="Gruppe BUSINESS SERVICES &amp; APIS"/>
          <p:cNvSpPr/>
          <p:nvPr/>
        </p:nvSpPr>
        <p:spPr>
          <a:xfrm>
            <a:off x="9560052" y="4608576"/>
            <a:ext cx="2304288" cy="1088136"/>
          </a:xfrm>
          <a:prstGeom prst="roundRect">
            <a:avLst>
              <a:gd name="adj" fmla="val 7563"/>
            </a:avLst>
          </a:prstGeom>
          <a:solidFill>
            <a:schemeClr val="accent4">
              <a:alpha val="15000"/>
            </a:schemeClr>
          </a:solidFill>
          <a:ln/>
        </p:spPr>
      </p:sp>
      <p:sp>
        <p:nvSpPr>
          <p:cNvPr id="193" name="Etiket BUSINESS SERVICES &amp;amp; APIS 571"/>
          <p:cNvSpPr txBox="1"/>
          <p:nvPr/>
        </p:nvSpPr>
        <p:spPr>
          <a:xfrm>
            <a:off x="9601200" y="4626864"/>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SERVICES &amp; APIS</a:t>
            </a:r>
            <a:endParaRPr lang="en-US" sz="1000" dirty="0"/>
          </a:p>
        </p:txBody>
      </p:sp>
      <p:sp>
        <p:nvSpPr>
          <p:cNvPr id="194" name="Kort 572"/>
          <p:cNvSpPr/>
          <p:nvPr/>
        </p:nvSpPr>
        <p:spPr>
          <a:xfrm>
            <a:off x="9601200" y="4855464"/>
            <a:ext cx="2221992" cy="274320"/>
          </a:xfrm>
          <a:prstGeom prst="roundRect">
            <a:avLst>
              <a:gd name="adj" fmla="val 25000"/>
            </a:avLst>
          </a:prstGeom>
          <a:solidFill>
            <a:schemeClr val="bg2"/>
          </a:solidFill>
          <a:ln w="9525">
            <a:solidFill>
              <a:schemeClr val="accent6"/>
            </a:solidFill>
            <a:prstDash val="dash"/>
          </a:ln>
        </p:spPr>
        <p:txBody>
          <a:bodyPr wrap="square" lIns="355600" tIns="0" rIns="25400" bIns="0" rtlCol="0" anchor="ctr"/>
          <a:lstStyle/>
          <a:p>
            <a:pPr algn="l" indent="0" marL="0">
              <a:buNone/>
            </a:pPr>
            <a:r>
              <a:rPr lang="en-US" sz="1000" b="1" dirty="0">
                <a:solidFill>
                  <a:schemeClr val="accent6"/>
                </a:solidFill>
              </a:rPr>
              <a:t>API-platform</a:t>
            </a:r>
            <a:endParaRPr lang="en-US" sz="1000" dirty="0"/>
          </a:p>
        </p:txBody>
      </p:sp>
      <p:pic>
        <p:nvPicPr>
          <p:cNvPr id="195" name="Ikon API-platform 573" descr="preencoded.png">    </p:cNvPr>
          <p:cNvPicPr>
            <a:picLocks noChangeAspect="1"/>
          </p:cNvPicPr>
          <p:nvPr/>
        </p:nvPicPr>
        <p:blipFill>
          <a:blip r:embed="rId69"/>
          <a:stretch>
            <a:fillRect/>
          </a:stretch>
        </p:blipFill>
        <p:spPr>
          <a:xfrm>
            <a:off x="9683496" y="4892040"/>
            <a:ext cx="201168" cy="201168"/>
          </a:xfrm>
          <a:prstGeom prst="rect">
            <a:avLst/>
          </a:prstGeom>
        </p:spPr>
      </p:pic>
      <p:sp>
        <p:nvSpPr>
          <p:cNvPr id="196" name="Kort 574"/>
          <p:cNvSpPr/>
          <p:nvPr/>
        </p:nvSpPr>
        <p:spPr>
          <a:xfrm>
            <a:off x="9601200" y="5166360"/>
            <a:ext cx="2221992" cy="228600"/>
          </a:xfrm>
          <a:prstGeom prst="roundRect">
            <a:avLst>
              <a:gd name="adj" fmla="val 25000"/>
            </a:avLst>
          </a:prstGeom>
          <a:solidFill>
            <a:schemeClr val="bg2"/>
          </a:solidFill>
          <a:ln w="9525">
            <a:solidFill>
              <a:schemeClr val="accent6"/>
            </a:solidFill>
            <a:prstDash val="dash"/>
          </a:ln>
        </p:spPr>
        <p:txBody>
          <a:bodyPr wrap="square" lIns="304800" tIns="0" rIns="25400" bIns="0" rtlCol="0" anchor="ctr"/>
          <a:lstStyle/>
          <a:p>
            <a:pPr algn="l" indent="0" marL="0">
              <a:buNone/>
            </a:pPr>
            <a:r>
              <a:rPr lang="en-US" sz="1000" dirty="0">
                <a:solidFill>
                  <a:schemeClr val="accent6"/>
                </a:solidFill>
              </a:rPr>
              <a:t>Quality data</a:t>
            </a:r>
            <a:endParaRPr lang="en-US" sz="1000" dirty="0"/>
          </a:p>
        </p:txBody>
      </p:sp>
      <p:pic>
        <p:nvPicPr>
          <p:cNvPr id="197" name="Ikon Quality data 575" descr="preencoded.png">    </p:cNvPr>
          <p:cNvPicPr>
            <a:picLocks noChangeAspect="1"/>
          </p:cNvPicPr>
          <p:nvPr/>
        </p:nvPicPr>
        <p:blipFill>
          <a:blip r:embed="rId70"/>
          <a:stretch>
            <a:fillRect/>
          </a:stretch>
        </p:blipFill>
        <p:spPr>
          <a:xfrm>
            <a:off x="9683496" y="5202936"/>
            <a:ext cx="155448" cy="155448"/>
          </a:xfrm>
          <a:prstGeom prst="rect">
            <a:avLst/>
          </a:prstGeom>
        </p:spPr>
      </p:pic>
      <p:sp>
        <p:nvSpPr>
          <p:cNvPr id="198" name="Kort 576"/>
          <p:cNvSpPr/>
          <p:nvPr/>
        </p:nvSpPr>
        <p:spPr>
          <a:xfrm>
            <a:off x="9601200" y="5422392"/>
            <a:ext cx="2221992" cy="228600"/>
          </a:xfrm>
          <a:prstGeom prst="roundRect">
            <a:avLst>
              <a:gd name="adj" fmla="val 25000"/>
            </a:avLst>
          </a:prstGeom>
          <a:solidFill>
            <a:schemeClr val="bg2"/>
          </a:solidFill>
          <a:ln w="9525">
            <a:solidFill>
              <a:schemeClr val="accent6"/>
            </a:solidFill>
            <a:prstDash val="dash"/>
          </a:ln>
        </p:spPr>
        <p:txBody>
          <a:bodyPr wrap="square" lIns="304800" tIns="0" rIns="25400" bIns="0" rtlCol="0" anchor="ctr"/>
          <a:lstStyle/>
          <a:p>
            <a:pPr algn="l" indent="0" marL="0">
              <a:buNone/>
            </a:pPr>
            <a:r>
              <a:rPr lang="en-US" sz="1000" dirty="0">
                <a:solidFill>
                  <a:schemeClr val="accent6"/>
                </a:solidFill>
              </a:rPr>
              <a:t>AI services</a:t>
            </a:r>
            <a:endParaRPr lang="en-US" sz="1000" dirty="0"/>
          </a:p>
        </p:txBody>
      </p:sp>
      <p:pic>
        <p:nvPicPr>
          <p:cNvPr id="199" name="Ikon AI services 577" descr="preencoded.png">    </p:cNvPr>
          <p:cNvPicPr>
            <a:picLocks noChangeAspect="1"/>
          </p:cNvPicPr>
          <p:nvPr/>
        </p:nvPicPr>
        <p:blipFill>
          <a:blip r:embed="rId71"/>
          <a:stretch>
            <a:fillRect/>
          </a:stretch>
        </p:blipFill>
        <p:spPr>
          <a:xfrm>
            <a:off x="9683496" y="5458968"/>
            <a:ext cx="155448" cy="155448"/>
          </a:xfrm>
          <a:prstGeom prst="rect">
            <a:avLst/>
          </a:prstGeom>
        </p:spPr>
      </p:pic>
      <p:sp>
        <p:nvSpPr>
          <p:cNvPr id="200" name="Dataflow 1"/>
          <p:cNvSpPr/>
          <p:nvPr/>
        </p:nvSpPr>
        <p:spPr>
          <a:xfrm>
            <a:off x="195681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1" name="Dataflow 2"/>
          <p:cNvSpPr/>
          <p:nvPr/>
        </p:nvSpPr>
        <p:spPr>
          <a:xfrm>
            <a:off x="362559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2" name="Dataflow 3"/>
          <p:cNvSpPr/>
          <p:nvPr/>
        </p:nvSpPr>
        <p:spPr>
          <a:xfrm>
            <a:off x="774039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3" name="Dataflow 4"/>
          <p:cNvSpPr/>
          <p:nvPr/>
        </p:nvSpPr>
        <p:spPr>
          <a:xfrm>
            <a:off x="9400032"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4" name="Signatur Dataplatform 578"/>
          <p:cNvSpPr/>
          <p:nvPr/>
        </p:nvSpPr>
        <p:spPr>
          <a:xfrm>
            <a:off x="365760" y="6455664"/>
            <a:ext cx="219456" cy="137160"/>
          </a:xfrm>
          <a:prstGeom prst="roundRect">
            <a:avLst>
              <a:gd name="adj" fmla="val 26667"/>
            </a:avLst>
          </a:prstGeom>
          <a:solidFill>
            <a:schemeClr val="bg2"/>
          </a:solidFill>
          <a:ln w="12700">
            <a:solidFill>
              <a:schemeClr val="accent2"/>
            </a:solidFill>
            <a:prstDash val="solid"/>
          </a:ln>
        </p:spPr>
      </p:sp>
      <p:sp>
        <p:nvSpPr>
          <p:cNvPr id="205" name="Etiket Dataplatform 579"/>
          <p:cNvSpPr txBox="1"/>
          <p:nvPr/>
        </p:nvSpPr>
        <p:spPr>
          <a:xfrm>
            <a:off x="640080" y="6400800"/>
            <a:ext cx="822960" cy="246888"/>
          </a:xfrm>
          <a:prstGeom prst="rect">
            <a:avLst/>
          </a:prstGeom>
          <a:noFill/>
          <a:ln/>
        </p:spPr>
        <p:txBody>
          <a:bodyPr wrap="square" lIns="0" tIns="0" rIns="0" bIns="0" rtlCol="0" anchor="ctr"/>
          <a:lstStyle/>
          <a:p>
            <a:pPr algn="l" indent="0" marL="0">
              <a:buNone/>
            </a:pPr>
            <a:r>
              <a:rPr lang="en-US" sz="1000" dirty="0">
                <a:solidFill>
                  <a:schemeClr val="tx1"/>
                </a:solidFill>
              </a:rPr>
              <a:t>Dataplatform</a:t>
            </a:r>
            <a:endParaRPr lang="en-US" sz="1000" dirty="0"/>
          </a:p>
        </p:txBody>
      </p:sp>
      <p:sp>
        <p:nvSpPr>
          <p:cNvPr id="206" name="Signatur Komponent 580"/>
          <p:cNvSpPr/>
          <p:nvPr/>
        </p:nvSpPr>
        <p:spPr>
          <a:xfrm>
            <a:off x="1664208" y="6455664"/>
            <a:ext cx="219456" cy="137160"/>
          </a:xfrm>
          <a:prstGeom prst="roundRect">
            <a:avLst>
              <a:gd name="adj" fmla="val 26667"/>
            </a:avLst>
          </a:prstGeom>
          <a:solidFill>
            <a:schemeClr val="bg1"/>
          </a:solidFill>
          <a:ln w="9525">
            <a:solidFill>
              <a:srgbClr val="D5D9E2"/>
            </a:solidFill>
            <a:prstDash val="solid"/>
          </a:ln>
        </p:spPr>
      </p:sp>
      <p:sp>
        <p:nvSpPr>
          <p:cNvPr id="207" name="Etiket Komponent 581"/>
          <p:cNvSpPr txBox="1"/>
          <p:nvPr/>
        </p:nvSpPr>
        <p:spPr>
          <a:xfrm>
            <a:off x="1938528" y="6400800"/>
            <a:ext cx="731520" cy="246888"/>
          </a:xfrm>
          <a:prstGeom prst="rect">
            <a:avLst/>
          </a:prstGeom>
          <a:noFill/>
          <a:ln/>
        </p:spPr>
        <p:txBody>
          <a:bodyPr wrap="square" lIns="0" tIns="0" rIns="0" bIns="0" rtlCol="0" anchor="ctr"/>
          <a:lstStyle/>
          <a:p>
            <a:pPr algn="l" indent="0" marL="0">
              <a:buNone/>
            </a:pPr>
            <a:r>
              <a:rPr lang="en-US" sz="1000" dirty="0">
                <a:solidFill>
                  <a:schemeClr val="tx1"/>
                </a:solidFill>
              </a:rPr>
              <a:t>Komponent</a:t>
            </a:r>
            <a:endParaRPr lang="en-US" sz="1000" dirty="0"/>
          </a:p>
        </p:txBody>
      </p:sp>
      <p:sp>
        <p:nvSpPr>
          <p:cNvPr id="208" name="Signatur Med i næste release 582"/>
          <p:cNvSpPr/>
          <p:nvPr/>
        </p:nvSpPr>
        <p:spPr>
          <a:xfrm>
            <a:off x="2871216" y="6455664"/>
            <a:ext cx="219456" cy="137160"/>
          </a:xfrm>
          <a:prstGeom prst="roundRect">
            <a:avLst>
              <a:gd name="adj" fmla="val 26667"/>
            </a:avLst>
          </a:prstGeom>
          <a:solidFill>
            <a:srgbClr val="BBD0EA"/>
          </a:solidFill>
          <a:ln/>
        </p:spPr>
      </p:sp>
      <p:sp>
        <p:nvSpPr>
          <p:cNvPr id="209" name="Etiket Med i næste release 583"/>
          <p:cNvSpPr txBox="1"/>
          <p:nvPr/>
        </p:nvSpPr>
        <p:spPr>
          <a:xfrm>
            <a:off x="3145536" y="6400800"/>
            <a:ext cx="1234440" cy="246888"/>
          </a:xfrm>
          <a:prstGeom prst="rect">
            <a:avLst/>
          </a:prstGeom>
          <a:noFill/>
          <a:ln/>
        </p:spPr>
        <p:txBody>
          <a:bodyPr wrap="square" lIns="0" tIns="0" rIns="0" bIns="0" rtlCol="0" anchor="ctr"/>
          <a:lstStyle/>
          <a:p>
            <a:pPr algn="l" indent="0" marL="0">
              <a:buNone/>
            </a:pPr>
            <a:r>
              <a:rPr lang="en-US" sz="1000" dirty="0">
                <a:solidFill>
                  <a:schemeClr val="tx1"/>
                </a:solidFill>
              </a:rPr>
              <a:t>Med i næste release</a:t>
            </a:r>
            <a:endParaRPr lang="en-US" sz="1000" dirty="0"/>
          </a:p>
        </p:txBody>
      </p:sp>
      <p:sp>
        <p:nvSpPr>
          <p:cNvPr id="210" name="Signatur Senere eller ikke valgt 584"/>
          <p:cNvSpPr/>
          <p:nvPr/>
        </p:nvSpPr>
        <p:spPr>
          <a:xfrm>
            <a:off x="4581144" y="6455664"/>
            <a:ext cx="219456" cy="137160"/>
          </a:xfrm>
          <a:prstGeom prst="roundRect">
            <a:avLst>
              <a:gd name="adj" fmla="val 26667"/>
            </a:avLst>
          </a:prstGeom>
          <a:solidFill>
            <a:schemeClr val="bg2"/>
          </a:solidFill>
          <a:ln w="9525">
            <a:solidFill>
              <a:schemeClr val="accent6"/>
            </a:solidFill>
            <a:prstDash val="dash"/>
          </a:ln>
        </p:spPr>
      </p:sp>
      <p:sp>
        <p:nvSpPr>
          <p:cNvPr id="211" name="Etiket Senere eller ikke valgt 585"/>
          <p:cNvSpPr txBox="1"/>
          <p:nvPr/>
        </p:nvSpPr>
        <p:spPr>
          <a:xfrm>
            <a:off x="4855464" y="6400800"/>
            <a:ext cx="1417320" cy="246888"/>
          </a:xfrm>
          <a:prstGeom prst="rect">
            <a:avLst/>
          </a:prstGeom>
          <a:noFill/>
          <a:ln/>
        </p:spPr>
        <p:txBody>
          <a:bodyPr wrap="square" lIns="0" tIns="0" rIns="0" bIns="0" rtlCol="0" anchor="ctr"/>
          <a:lstStyle/>
          <a:p>
            <a:pPr algn="l" indent="0" marL="0">
              <a:buNone/>
            </a:pPr>
            <a:r>
              <a:rPr lang="en-US" sz="1000" dirty="0">
                <a:solidFill>
                  <a:schemeClr val="tx1"/>
                </a:solidFill>
              </a:rPr>
              <a:t>Senere eller ikke valgt</a:t>
            </a:r>
            <a:endParaRPr lang="en-US" sz="10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Løsningsarkitektur: tom skabelon</a:t>
            </a:r>
            <a:endParaRPr lang="en-US" sz="2600" dirty="0"/>
          </a:p>
        </p:txBody>
      </p:sp>
      <p:sp>
        <p:nvSpPr>
          <p:cNvPr id="3" name="Kolonneramme"/>
          <p:cNvSpPr/>
          <p:nvPr/>
        </p:nvSpPr>
        <p:spPr>
          <a:xfrm>
            <a:off x="301752" y="841248"/>
            <a:ext cx="1728216" cy="5303520"/>
          </a:xfrm>
          <a:prstGeom prst="roundRect">
            <a:avLst>
              <a:gd name="adj" fmla="val 7407"/>
            </a:avLst>
          </a:prstGeom>
          <a:solidFill>
            <a:schemeClr val="bg2"/>
          </a:solidFill>
          <a:ln w="9525">
            <a:solidFill>
              <a:schemeClr val="accent6"/>
            </a:solidFill>
            <a:prstDash val="solid"/>
          </a:ln>
        </p:spPr>
      </p:sp>
      <p:sp>
        <p:nvSpPr>
          <p:cNvPr id="4" name="Kolonneramme"/>
          <p:cNvSpPr/>
          <p:nvPr/>
        </p:nvSpPr>
        <p:spPr>
          <a:xfrm>
            <a:off x="9537192" y="841248"/>
            <a:ext cx="2350008" cy="5303520"/>
          </a:xfrm>
          <a:prstGeom prst="roundRect">
            <a:avLst>
              <a:gd name="adj" fmla="val 5447"/>
            </a:avLst>
          </a:prstGeom>
          <a:solidFill>
            <a:schemeClr val="bg2"/>
          </a:solidFill>
          <a:ln w="9525">
            <a:solidFill>
              <a:schemeClr val="accent6"/>
            </a:solidFill>
            <a:prstDash val="solid"/>
          </a:ln>
        </p:spPr>
      </p:sp>
      <p:sp>
        <p:nvSpPr>
          <p:cNvPr id="5" name="Kolonneramme"/>
          <p:cNvSpPr/>
          <p:nvPr/>
        </p:nvSpPr>
        <p:spPr>
          <a:xfrm>
            <a:off x="2084832" y="841248"/>
            <a:ext cx="7397496" cy="5303520"/>
          </a:xfrm>
          <a:prstGeom prst="roundRect">
            <a:avLst>
              <a:gd name="adj" fmla="val 2414"/>
            </a:avLst>
          </a:prstGeom>
          <a:solidFill>
            <a:schemeClr val="bg2"/>
          </a:solidFill>
          <a:ln w="15875">
            <a:solidFill>
              <a:schemeClr val="accent2"/>
            </a:solidFill>
            <a:prstDash val="solid"/>
          </a:ln>
        </p:spPr>
      </p:sp>
      <p:sp>
        <p:nvSpPr>
          <p:cNvPr id="6" name="Kolonne 586"/>
          <p:cNvSpPr/>
          <p:nvPr/>
        </p:nvSpPr>
        <p:spPr>
          <a:xfrm>
            <a:off x="365760" y="905256"/>
            <a:ext cx="1600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DATA SOURCES</a:t>
            </a:r>
            <a:endParaRPr lang="en-US" sz="1000" dirty="0"/>
          </a:p>
        </p:txBody>
      </p:sp>
      <p:sp>
        <p:nvSpPr>
          <p:cNvPr id="7" name="Kolonne 587"/>
          <p:cNvSpPr/>
          <p:nvPr/>
        </p:nvSpPr>
        <p:spPr>
          <a:xfrm>
            <a:off x="2194560" y="905256"/>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INGEST</a:t>
            </a:r>
            <a:endParaRPr lang="en-US" sz="1000" dirty="0"/>
          </a:p>
        </p:txBody>
      </p:sp>
      <p:sp>
        <p:nvSpPr>
          <p:cNvPr id="8" name="Kolonne 588"/>
          <p:cNvSpPr/>
          <p:nvPr/>
        </p:nvSpPr>
        <p:spPr>
          <a:xfrm>
            <a:off x="3840480" y="905256"/>
            <a:ext cx="388620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PROCESS, STORAGE &amp; GOVERNANCE</a:t>
            </a:r>
            <a:endParaRPr lang="en-US" sz="1000" dirty="0"/>
          </a:p>
        </p:txBody>
      </p:sp>
      <p:sp>
        <p:nvSpPr>
          <p:cNvPr id="9" name="Kolonne 589"/>
          <p:cNvSpPr/>
          <p:nvPr/>
        </p:nvSpPr>
        <p:spPr>
          <a:xfrm>
            <a:off x="7955280" y="905256"/>
            <a:ext cx="1417320"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INTEGRATION: EXPOSE</a:t>
            </a:r>
            <a:endParaRPr lang="en-US" sz="1000" dirty="0"/>
          </a:p>
        </p:txBody>
      </p:sp>
      <p:sp>
        <p:nvSpPr>
          <p:cNvPr id="10" name="Kolonne 590"/>
          <p:cNvSpPr/>
          <p:nvPr/>
        </p:nvSpPr>
        <p:spPr>
          <a:xfrm>
            <a:off x="9601200" y="905256"/>
            <a:ext cx="2221992"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VALUE CREATION</a:t>
            </a:r>
            <a:endParaRPr lang="en-US" sz="1000" dirty="0"/>
          </a:p>
        </p:txBody>
      </p:sp>
      <p:sp>
        <p:nvSpPr>
          <p:cNvPr id="11" name="Returflow 591"/>
          <p:cNvSpPr/>
          <p:nvPr/>
        </p:nvSpPr>
        <p:spPr>
          <a:xfrm>
            <a:off x="10698480" y="6144768"/>
            <a:ext cx="0" cy="128016"/>
          </a:xfrm>
          <a:prstGeom prst="line">
            <a:avLst/>
          </a:prstGeom>
          <a:noFill/>
          <a:ln w="9525">
            <a:solidFill>
              <a:schemeClr val="accent6"/>
            </a:solidFill>
            <a:prstDash val="solid"/>
          </a:ln>
        </p:spPr>
      </p:sp>
      <p:sp>
        <p:nvSpPr>
          <p:cNvPr id="12" name="Returflow 592"/>
          <p:cNvSpPr/>
          <p:nvPr/>
        </p:nvSpPr>
        <p:spPr>
          <a:xfrm>
            <a:off x="1188720" y="6272784"/>
            <a:ext cx="9509760" cy="0"/>
          </a:xfrm>
          <a:prstGeom prst="line">
            <a:avLst/>
          </a:prstGeom>
          <a:noFill/>
          <a:ln w="9525">
            <a:solidFill>
              <a:schemeClr val="accent6"/>
            </a:solidFill>
            <a:prstDash val="solid"/>
          </a:ln>
        </p:spPr>
      </p:sp>
      <p:sp>
        <p:nvSpPr>
          <p:cNvPr id="13" name="Returflow 593"/>
          <p:cNvSpPr/>
          <p:nvPr/>
        </p:nvSpPr>
        <p:spPr>
          <a:xfrm>
            <a:off x="1188720" y="6144768"/>
            <a:ext cx="0" cy="128016"/>
          </a:xfrm>
          <a:prstGeom prst="line">
            <a:avLst/>
          </a:prstGeom>
          <a:noFill/>
          <a:ln w="9525">
            <a:solidFill>
              <a:schemeClr val="accent6"/>
            </a:solidFill>
            <a:prstDash val="solid"/>
            <a:headEnd type="triangle"/>
          </a:ln>
        </p:spPr>
      </p:sp>
      <p:sp>
        <p:nvSpPr>
          <p:cNvPr id="14" name="Returflow 594"/>
          <p:cNvSpPr/>
          <p:nvPr/>
        </p:nvSpPr>
        <p:spPr>
          <a:xfrm>
            <a:off x="4434840" y="6181344"/>
            <a:ext cx="3017520" cy="182880"/>
          </a:xfrm>
          <a:prstGeom prst="roundRect">
            <a:avLst>
              <a:gd name="adj" fmla="val 25000"/>
            </a:avLst>
          </a:prstGeom>
          <a:solidFill>
            <a:schemeClr val="bg1"/>
          </a:solidFill>
          <a:ln/>
        </p:spPr>
        <p:txBody>
          <a:bodyPr wrap="square" lIns="0" tIns="0" rIns="0" bIns="0" rtlCol="0" anchor="ctr"/>
          <a:lstStyle/>
          <a:p>
            <a:pPr algn="ctr" indent="0" marL="0">
              <a:buNone/>
            </a:pPr>
            <a:r>
              <a:rPr lang="en-US" sz="900" dirty="0">
                <a:solidFill>
                  <a:schemeClr val="accent6"/>
                </a:solidFill>
              </a:rPr>
              <a:t>Returflow: modeller og data tilbage til forretningssystemerne</a:t>
            </a:r>
            <a:endParaRPr lang="en-US" sz="900" dirty="0"/>
          </a:p>
        </p:txBody>
      </p:sp>
      <p:sp>
        <p:nvSpPr>
          <p:cNvPr id="15" name="Gruppe CUSTOMERS"/>
          <p:cNvSpPr/>
          <p:nvPr/>
        </p:nvSpPr>
        <p:spPr>
          <a:xfrm>
            <a:off x="324612" y="1280160"/>
            <a:ext cx="1682496" cy="1188720"/>
          </a:xfrm>
          <a:prstGeom prst="roundRect">
            <a:avLst>
              <a:gd name="adj" fmla="val 6923"/>
            </a:avLst>
          </a:prstGeom>
          <a:solidFill>
            <a:schemeClr val="accent6">
              <a:alpha val="14000"/>
            </a:schemeClr>
          </a:solidFill>
          <a:ln/>
        </p:spPr>
      </p:sp>
      <p:sp>
        <p:nvSpPr>
          <p:cNvPr id="16" name="Etiket CUSTOMERS 595"/>
          <p:cNvSpPr txBox="1"/>
          <p:nvPr/>
        </p:nvSpPr>
        <p:spPr>
          <a:xfrm>
            <a:off x="365760" y="1298448"/>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CUSTOMERS</a:t>
            </a:r>
            <a:endParaRPr lang="en-US" sz="1000" dirty="0"/>
          </a:p>
        </p:txBody>
      </p:sp>
      <p:sp>
        <p:nvSpPr>
          <p:cNvPr id="17" name="Kort 596">
            <a:hlinkClick r:id="rId1" tooltip="Kundevendte apps, der leverer data til platformen. Skriv appens navn." action="ppaction://hlinksldjump"/>
          </p:cNvPr>
          <p:cNvSpPr/>
          <p:nvPr/>
        </p:nvSpPr>
        <p:spPr>
          <a:xfrm>
            <a:off x="365760" y="1527048"/>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[App]</a:t>
            </a:r>
            <a:endParaRPr lang="en-US" sz="1000" dirty="0"/>
          </a:p>
        </p:txBody>
      </p:sp>
      <p:pic>
        <p:nvPicPr>
          <p:cNvPr id="18" name="Ikon [App] 597" descr="preencoded.png">
            <a:hlinkClick r:id="rId3" tooltip="Kundevendte apps, der leverer data til platformen. Skriv appens navn." action="ppaction://hlinksldjump"/>
          </p:cNvPr>
          <p:cNvPicPr>
            <a:picLocks noChangeAspect="1"/>
          </p:cNvPicPr>
          <p:nvPr/>
        </p:nvPicPr>
        <p:blipFill>
          <a:blip r:embed="rId2"/>
          <a:stretch>
            <a:fillRect/>
          </a:stretch>
        </p:blipFill>
        <p:spPr>
          <a:xfrm>
            <a:off x="448056" y="1563624"/>
            <a:ext cx="201168" cy="201168"/>
          </a:xfrm>
          <a:prstGeom prst="rect">
            <a:avLst/>
          </a:prstGeom>
        </p:spPr>
      </p:pic>
      <p:sp>
        <p:nvSpPr>
          <p:cNvPr id="19" name="Kort 598">
            <a:hlinkClick r:id="rId4" tooltip="Kundevendte apps, der leverer data til platformen. Skriv appens navn." action="ppaction://hlinksldjump"/>
          </p:cNvPr>
          <p:cNvSpPr/>
          <p:nvPr/>
        </p:nvSpPr>
        <p:spPr>
          <a:xfrm>
            <a:off x="365760" y="1837944"/>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[App]</a:t>
            </a:r>
            <a:endParaRPr lang="en-US" sz="1000" dirty="0"/>
          </a:p>
        </p:txBody>
      </p:sp>
      <p:pic>
        <p:nvPicPr>
          <p:cNvPr id="20" name="Ikon [App] 599" descr="preencoded.png">
            <a:hlinkClick r:id="rId6" tooltip="Kundevendte apps, der leverer data til platformen. Skriv appens navn." action="ppaction://hlinksldjump"/>
          </p:cNvPr>
          <p:cNvPicPr>
            <a:picLocks noChangeAspect="1"/>
          </p:cNvPicPr>
          <p:nvPr/>
        </p:nvPicPr>
        <p:blipFill>
          <a:blip r:embed="rId5"/>
          <a:stretch>
            <a:fillRect/>
          </a:stretch>
        </p:blipFill>
        <p:spPr>
          <a:xfrm>
            <a:off x="448056" y="1874520"/>
            <a:ext cx="201168" cy="201168"/>
          </a:xfrm>
          <a:prstGeom prst="rect">
            <a:avLst/>
          </a:prstGeom>
        </p:spPr>
      </p:pic>
      <p:sp>
        <p:nvSpPr>
          <p:cNvPr id="21" name="Kort 600">
            <a:hlinkClick r:id="rId7" tooltip="Enheder og sensorer (IoT), der sender data. Skriv typen af enhed." action="ppaction://hlinksldjump"/>
          </p:cNvPr>
          <p:cNvSpPr/>
          <p:nvPr/>
        </p:nvSpPr>
        <p:spPr>
          <a:xfrm>
            <a:off x="365760" y="2148840"/>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[Device]</a:t>
            </a:r>
            <a:endParaRPr lang="en-US" sz="1000" dirty="0"/>
          </a:p>
        </p:txBody>
      </p:sp>
      <p:pic>
        <p:nvPicPr>
          <p:cNvPr id="22" name="Ikon [Device] 601" descr="preencoded.png">
            <a:hlinkClick r:id="rId9" tooltip="Enheder og sensorer (IoT), der sender data. Skriv typen af enhed." action="ppaction://hlinksldjump"/>
          </p:cNvPr>
          <p:cNvPicPr>
            <a:picLocks noChangeAspect="1"/>
          </p:cNvPicPr>
          <p:nvPr/>
        </p:nvPicPr>
        <p:blipFill>
          <a:blip r:embed="rId8"/>
          <a:stretch>
            <a:fillRect/>
          </a:stretch>
        </p:blipFill>
        <p:spPr>
          <a:xfrm>
            <a:off x="448056" y="2185416"/>
            <a:ext cx="201168" cy="201168"/>
          </a:xfrm>
          <a:prstGeom prst="rect">
            <a:avLst/>
          </a:prstGeom>
        </p:spPr>
      </p:pic>
      <p:sp>
        <p:nvSpPr>
          <p:cNvPr id="23" name="Gruppe BUSINESS SYSTEMS"/>
          <p:cNvSpPr/>
          <p:nvPr/>
        </p:nvSpPr>
        <p:spPr>
          <a:xfrm>
            <a:off x="324612" y="2532888"/>
            <a:ext cx="1682496" cy="1499616"/>
          </a:xfrm>
          <a:prstGeom prst="roundRect">
            <a:avLst>
              <a:gd name="adj" fmla="val 5488"/>
            </a:avLst>
          </a:prstGeom>
          <a:solidFill>
            <a:schemeClr val="accent6">
              <a:alpha val="14000"/>
            </a:schemeClr>
          </a:solidFill>
          <a:ln/>
        </p:spPr>
      </p:sp>
      <p:sp>
        <p:nvSpPr>
          <p:cNvPr id="24" name="Etiket BUSINESS SYSTEMS 602"/>
          <p:cNvSpPr txBox="1"/>
          <p:nvPr/>
        </p:nvSpPr>
        <p:spPr>
          <a:xfrm>
            <a:off x="365760" y="2551176"/>
            <a:ext cx="1600200"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SYSTEMS</a:t>
            </a:r>
            <a:endParaRPr lang="en-US" sz="1000" dirty="0"/>
          </a:p>
        </p:txBody>
      </p:sp>
      <p:sp>
        <p:nvSpPr>
          <p:cNvPr id="25" name="Kort 603">
            <a:hlinkClick r:id="rId10" tooltip="Forretningssystem, der er kilde til data, fx ERP, CRM eller økonomisystem. Skriv systemets navn." action="ppaction://hlinksldjump"/>
          </p:cNvPr>
          <p:cNvSpPr/>
          <p:nvPr/>
        </p:nvSpPr>
        <p:spPr>
          <a:xfrm>
            <a:off x="365760" y="2779776"/>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[Record system]</a:t>
            </a:r>
            <a:endParaRPr lang="en-US" sz="1000" dirty="0"/>
          </a:p>
        </p:txBody>
      </p:sp>
      <p:pic>
        <p:nvPicPr>
          <p:cNvPr id="26" name="Ikon [Record system] 604" descr="preencoded.png">
            <a:hlinkClick r:id="rId12" tooltip="Forretningssystem, der er kilde til data, fx ERP, CRM eller økonomisystem. Skriv systemets navn." action="ppaction://hlinksldjump"/>
          </p:cNvPr>
          <p:cNvPicPr>
            <a:picLocks noChangeAspect="1"/>
          </p:cNvPicPr>
          <p:nvPr/>
        </p:nvPicPr>
        <p:blipFill>
          <a:blip r:embed="rId11"/>
          <a:stretch>
            <a:fillRect/>
          </a:stretch>
        </p:blipFill>
        <p:spPr>
          <a:xfrm>
            <a:off x="448056" y="2816352"/>
            <a:ext cx="201168" cy="201168"/>
          </a:xfrm>
          <a:prstGeom prst="rect">
            <a:avLst/>
          </a:prstGeom>
        </p:spPr>
      </p:pic>
      <p:sp>
        <p:nvSpPr>
          <p:cNvPr id="27" name="Kort 605">
            <a:hlinkClick r:id="rId13" tooltip="Eksisterende data warehouse, der leverer data til platformen. Skriv navnet." action="ppaction://hlinksldjump"/>
          </p:cNvPr>
          <p:cNvSpPr/>
          <p:nvPr/>
        </p:nvSpPr>
        <p:spPr>
          <a:xfrm>
            <a:off x="365760" y="3090672"/>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[Data warehouse]</a:t>
            </a:r>
            <a:endParaRPr lang="en-US" sz="1000" dirty="0"/>
          </a:p>
        </p:txBody>
      </p:sp>
      <p:pic>
        <p:nvPicPr>
          <p:cNvPr id="28" name="Ikon [Data warehouse] 606" descr="preencoded.png">
            <a:hlinkClick r:id="rId15" tooltip="Eksisterende data warehouse, der leverer data til platformen. Skriv navnet." action="ppaction://hlinksldjump"/>
          </p:cNvPr>
          <p:cNvPicPr>
            <a:picLocks noChangeAspect="1"/>
          </p:cNvPicPr>
          <p:nvPr/>
        </p:nvPicPr>
        <p:blipFill>
          <a:blip r:embed="rId14"/>
          <a:stretch>
            <a:fillRect/>
          </a:stretch>
        </p:blipFill>
        <p:spPr>
          <a:xfrm>
            <a:off x="448056" y="3127248"/>
            <a:ext cx="201168" cy="201168"/>
          </a:xfrm>
          <a:prstGeom prst="rect">
            <a:avLst/>
          </a:prstGeom>
        </p:spPr>
      </p:pic>
      <p:sp>
        <p:nvSpPr>
          <p:cNvPr id="29" name="Kort 607">
            <a:hlinkClick r:id="rId16" tooltip="Databaser og filshares, der hentes data fra. Skriv navn eller type." action="ppaction://hlinksldjump"/>
          </p:cNvPr>
          <p:cNvSpPr/>
          <p:nvPr/>
        </p:nvSpPr>
        <p:spPr>
          <a:xfrm>
            <a:off x="365760" y="3401568"/>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[Repository]</a:t>
            </a:r>
            <a:endParaRPr lang="en-US" sz="1000" dirty="0"/>
          </a:p>
        </p:txBody>
      </p:sp>
      <p:pic>
        <p:nvPicPr>
          <p:cNvPr id="30" name="Ikon [Repository] 608" descr="preencoded.png">
            <a:hlinkClick r:id="rId18" tooltip="Databaser og filshares, der hentes data fra. Skriv navn eller type." action="ppaction://hlinksldjump"/>
          </p:cNvPr>
          <p:cNvPicPr>
            <a:picLocks noChangeAspect="1"/>
          </p:cNvPicPr>
          <p:nvPr/>
        </p:nvPicPr>
        <p:blipFill>
          <a:blip r:embed="rId17"/>
          <a:stretch>
            <a:fillRect/>
          </a:stretch>
        </p:blipFill>
        <p:spPr>
          <a:xfrm>
            <a:off x="448056" y="3438144"/>
            <a:ext cx="201168" cy="201168"/>
          </a:xfrm>
          <a:prstGeom prst="rect">
            <a:avLst/>
          </a:prstGeom>
        </p:spPr>
      </p:pic>
      <p:sp>
        <p:nvSpPr>
          <p:cNvPr id="31" name="Kort 609">
            <a:hlinkClick r:id="rId19" tooltip="Data fra drift og infrastruktur, fx logs og målinger. Skriv kilden." action="ppaction://hlinksldjump"/>
          </p:cNvPr>
          <p:cNvSpPr/>
          <p:nvPr/>
        </p:nvSpPr>
        <p:spPr>
          <a:xfrm>
            <a:off x="365760" y="3712464"/>
            <a:ext cx="160020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[Infrastruktur]</a:t>
            </a:r>
            <a:endParaRPr lang="en-US" sz="1000" dirty="0"/>
          </a:p>
        </p:txBody>
      </p:sp>
      <p:pic>
        <p:nvPicPr>
          <p:cNvPr id="32" name="Ikon [Infrastruktur] 610" descr="preencoded.png">
            <a:hlinkClick r:id="rId21" tooltip="Data fra drift og infrastruktur, fx logs og målinger. Skriv kilden." action="ppaction://hlinksldjump"/>
          </p:cNvPr>
          <p:cNvPicPr>
            <a:picLocks noChangeAspect="1"/>
          </p:cNvPicPr>
          <p:nvPr/>
        </p:nvPicPr>
        <p:blipFill>
          <a:blip r:embed="rId20"/>
          <a:stretch>
            <a:fillRect/>
          </a:stretch>
        </p:blipFill>
        <p:spPr>
          <a:xfrm>
            <a:off x="448056" y="3749040"/>
            <a:ext cx="201168" cy="201168"/>
          </a:xfrm>
          <a:prstGeom prst="rect">
            <a:avLst/>
          </a:prstGeom>
        </p:spPr>
      </p:pic>
      <p:sp>
        <p:nvSpPr>
          <p:cNvPr id="33" name="Gruppe EXTERNAL &amp; DOCUMENTS"/>
          <p:cNvSpPr/>
          <p:nvPr/>
        </p:nvSpPr>
        <p:spPr>
          <a:xfrm>
            <a:off x="324612" y="4096512"/>
            <a:ext cx="1682496" cy="1426464"/>
          </a:xfrm>
          <a:prstGeom prst="roundRect">
            <a:avLst>
              <a:gd name="adj" fmla="val 5769"/>
            </a:avLst>
          </a:prstGeom>
          <a:solidFill>
            <a:schemeClr val="accent6">
              <a:alpha val="14000"/>
            </a:schemeClr>
          </a:solidFill>
          <a:ln/>
        </p:spPr>
      </p:sp>
      <p:sp>
        <p:nvSpPr>
          <p:cNvPr id="34" name="Etiket EXTERNAL &amp;amp; DOCUMENTS 611"/>
          <p:cNvSpPr txBox="1"/>
          <p:nvPr/>
        </p:nvSpPr>
        <p:spPr>
          <a:xfrm>
            <a:off x="365760" y="4114800"/>
            <a:ext cx="1600200" cy="228600"/>
          </a:xfrm>
          <a:prstGeom prst="rect">
            <a:avLst/>
          </a:prstGeom>
          <a:noFill/>
          <a:ln/>
        </p:spPr>
        <p:txBody>
          <a:bodyPr wrap="square" lIns="0" tIns="0" rIns="0" bIns="0" rtlCol="0" anchor="ctr"/>
          <a:lstStyle/>
          <a:p>
            <a:pPr algn="l" indent="0" marL="0">
              <a:buNone/>
            </a:pPr>
            <a:r>
              <a:rPr lang="en-US" sz="950" b="1" dirty="0">
                <a:solidFill>
                  <a:schemeClr val="accent1"/>
                </a:solidFill>
              </a:rPr>
              <a:t>EXTERNAL &amp; DOCUMENTS</a:t>
            </a:r>
            <a:endParaRPr lang="en-US" sz="950" dirty="0"/>
          </a:p>
        </p:txBody>
      </p:sp>
      <p:sp>
        <p:nvSpPr>
          <p:cNvPr id="35" name="Kort 612">
            <a:hlinkClick r:id="rId22" tooltip="Data fra SaaS-løsninger, partnere eller offentlige registre. Skriv leverandør eller datasæt." action="ppaction://hlinksldjump"/>
          </p:cNvPr>
          <p:cNvSpPr/>
          <p:nvPr/>
        </p:nvSpPr>
        <p:spPr>
          <a:xfrm>
            <a:off x="365760" y="4343400"/>
            <a:ext cx="1600200"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tx1"/>
                </a:solidFill>
              </a:rPr>
              <a:t>[Ekstern data]</a:t>
            </a:r>
            <a:endParaRPr lang="en-US" sz="950" dirty="0"/>
          </a:p>
        </p:txBody>
      </p:sp>
      <p:pic>
        <p:nvPicPr>
          <p:cNvPr id="36" name="Ikon [Ekstern data] 613" descr="preencoded.png">
            <a:hlinkClick r:id="rId24" tooltip="Data fra SaaS-løsninger, partnere eller offentlige registre. Skriv leverandør eller datasæt." action="ppaction://hlinksldjump"/>
          </p:cNvPr>
          <p:cNvPicPr>
            <a:picLocks noChangeAspect="1"/>
          </p:cNvPicPr>
          <p:nvPr/>
        </p:nvPicPr>
        <p:blipFill>
          <a:blip r:embed="rId23"/>
          <a:stretch>
            <a:fillRect/>
          </a:stretch>
        </p:blipFill>
        <p:spPr>
          <a:xfrm>
            <a:off x="448056" y="4407408"/>
            <a:ext cx="219456" cy="219456"/>
          </a:xfrm>
          <a:prstGeom prst="rect">
            <a:avLst/>
          </a:prstGeom>
        </p:spPr>
      </p:pic>
      <p:sp>
        <p:nvSpPr>
          <p:cNvPr id="37" name="Kort 614">
            <a:hlinkClick r:id="rId25" tooltip="Ustrukturerede data som dokumenter, mails og PDF'er. Bruges ofte til generativ AI." action="ppaction://hlinksldjump"/>
          </p:cNvPr>
          <p:cNvSpPr/>
          <p:nvPr/>
        </p:nvSpPr>
        <p:spPr>
          <a:xfrm>
            <a:off x="365760" y="4736592"/>
            <a:ext cx="1600200"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tx1"/>
                </a:solidFill>
              </a:rPr>
              <a:t>[Dokumenter]</a:t>
            </a:r>
            <a:endParaRPr lang="en-US" sz="950" dirty="0"/>
          </a:p>
        </p:txBody>
      </p:sp>
      <p:pic>
        <p:nvPicPr>
          <p:cNvPr id="38" name="Ikon [Dokumenter] 615" descr="preencoded.png">
            <a:hlinkClick r:id="rId27" tooltip="Ustrukturerede data som dokumenter, mails og PDF'er. Bruges ofte til generativ AI." action="ppaction://hlinksldjump"/>
          </p:cNvPr>
          <p:cNvPicPr>
            <a:picLocks noChangeAspect="1"/>
          </p:cNvPicPr>
          <p:nvPr/>
        </p:nvPicPr>
        <p:blipFill>
          <a:blip r:embed="rId26"/>
          <a:stretch>
            <a:fillRect/>
          </a:stretch>
        </p:blipFill>
        <p:spPr>
          <a:xfrm>
            <a:off x="448056" y="4800600"/>
            <a:ext cx="219456" cy="219456"/>
          </a:xfrm>
          <a:prstGeom prst="rect">
            <a:avLst/>
          </a:prstGeom>
        </p:spPr>
      </p:pic>
      <p:sp>
        <p:nvSpPr>
          <p:cNvPr id="39" name="Kort 616">
            <a:hlinkClick r:id="rId28" tooltip="Ekstern tjeneste, som platformen bruger, fx en samtykkeservice. Skriv tjenestens navn." action="ppaction://hlinksldjump"/>
          </p:cNvPr>
          <p:cNvSpPr/>
          <p:nvPr/>
        </p:nvSpPr>
        <p:spPr>
          <a:xfrm>
            <a:off x="365760" y="5129784"/>
            <a:ext cx="1600200"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accent6"/>
                </a:solidFill>
              </a:rPr>
              <a:t>[Ekstern service]</a:t>
            </a:r>
            <a:endParaRPr lang="en-US" sz="950" dirty="0"/>
          </a:p>
        </p:txBody>
      </p:sp>
      <p:pic>
        <p:nvPicPr>
          <p:cNvPr id="40" name="Ikon [Ekstern service] 617" descr="preencoded.png">
            <a:hlinkClick r:id="rId30" tooltip="Ekstern tjeneste, som platformen bruger, fx en samtykkeservice. Skriv tjenestens navn." action="ppaction://hlinksldjump"/>
          </p:cNvPr>
          <p:cNvPicPr>
            <a:picLocks noChangeAspect="1"/>
          </p:cNvPicPr>
          <p:nvPr/>
        </p:nvPicPr>
        <p:blipFill>
          <a:blip r:embed="rId29"/>
          <a:stretch>
            <a:fillRect/>
          </a:stretch>
        </p:blipFill>
        <p:spPr>
          <a:xfrm>
            <a:off x="448056" y="5193792"/>
            <a:ext cx="219456" cy="219456"/>
          </a:xfrm>
          <a:prstGeom prst="rect">
            <a:avLst/>
          </a:prstGeom>
        </p:spPr>
      </p:pic>
      <p:sp>
        <p:nvSpPr>
          <p:cNvPr id="41" name="Gruppe STAGING"/>
          <p:cNvSpPr/>
          <p:nvPr/>
        </p:nvSpPr>
        <p:spPr>
          <a:xfrm>
            <a:off x="2153412" y="1280160"/>
            <a:ext cx="1499616" cy="1335024"/>
          </a:xfrm>
          <a:prstGeom prst="roundRect">
            <a:avLst>
              <a:gd name="adj" fmla="val 6164"/>
            </a:avLst>
          </a:prstGeom>
          <a:solidFill>
            <a:schemeClr val="accent1">
              <a:alpha val="10000"/>
            </a:schemeClr>
          </a:solidFill>
          <a:ln/>
        </p:spPr>
      </p:sp>
      <p:sp>
        <p:nvSpPr>
          <p:cNvPr id="42" name="Etiket STAGING 618"/>
          <p:cNvSpPr txBox="1"/>
          <p:nvPr/>
        </p:nvSpPr>
        <p:spPr>
          <a:xfrm>
            <a:off x="2194560" y="129844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STAGING</a:t>
            </a:r>
            <a:endParaRPr lang="en-US" sz="1000" dirty="0"/>
          </a:p>
        </p:txBody>
      </p:sp>
      <p:sp>
        <p:nvSpPr>
          <p:cNvPr id="43" name="Kort 619">
            <a:hlinkClick r:id="rId31" tooltip="Kodebibliotek i apps, der sender events til platformen. Skriv produktet." action="ppaction://hlinksldjump"/>
          </p:cNvPr>
          <p:cNvSpPr/>
          <p:nvPr/>
        </p:nvSpPr>
        <p:spPr>
          <a:xfrm>
            <a:off x="2194560" y="1527048"/>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[SDK]</a:t>
            </a:r>
            <a:endParaRPr lang="en-US" sz="1000" dirty="0"/>
          </a:p>
        </p:txBody>
      </p:sp>
      <p:pic>
        <p:nvPicPr>
          <p:cNvPr id="44" name="Ikon [SDK] 620" descr="preencoded.png">
            <a:hlinkClick r:id="rId33" tooltip="Kodebibliotek i apps, der sender events til platformen. Skriv produktet." action="ppaction://hlinksldjump"/>
          </p:cNvPr>
          <p:cNvPicPr>
            <a:picLocks noChangeAspect="1"/>
          </p:cNvPicPr>
          <p:nvPr/>
        </p:nvPicPr>
        <p:blipFill>
          <a:blip r:embed="rId32"/>
          <a:stretch>
            <a:fillRect/>
          </a:stretch>
        </p:blipFill>
        <p:spPr>
          <a:xfrm>
            <a:off x="2276856" y="1563624"/>
            <a:ext cx="201168" cy="201168"/>
          </a:xfrm>
          <a:prstGeom prst="rect">
            <a:avLst/>
          </a:prstGeom>
        </p:spPr>
      </p:pic>
      <p:sp>
        <p:nvSpPr>
          <p:cNvPr id="45" name="Pil 621"/>
          <p:cNvSpPr/>
          <p:nvPr/>
        </p:nvSpPr>
        <p:spPr>
          <a:xfrm>
            <a:off x="2903220" y="1801368"/>
            <a:ext cx="0" cy="109728"/>
          </a:xfrm>
          <a:prstGeom prst="line">
            <a:avLst/>
          </a:prstGeom>
          <a:noFill/>
          <a:ln w="9525">
            <a:solidFill>
              <a:schemeClr val="accent6"/>
            </a:solidFill>
            <a:prstDash val="solid"/>
            <a:tailEnd type="triangle"/>
          </a:ln>
        </p:spPr>
      </p:sp>
      <p:sp>
        <p:nvSpPr>
          <p:cNvPr id="46" name="Kort 622">
            <a:hlinkClick r:id="rId34" tooltip="Modtager og buffer hændelser i realtid, fx Event Hubs, Kafka eller Kinesis." action="ppaction://hlinksldjump"/>
          </p:cNvPr>
          <p:cNvSpPr/>
          <p:nvPr/>
        </p:nvSpPr>
        <p:spPr>
          <a:xfrm>
            <a:off x="2194560" y="1911096"/>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[Event bus]</a:t>
            </a:r>
            <a:endParaRPr lang="en-US" sz="1000" dirty="0"/>
          </a:p>
        </p:txBody>
      </p:sp>
      <p:pic>
        <p:nvPicPr>
          <p:cNvPr id="47" name="Ikon [Event bus] 623" descr="preencoded.png">
            <a:hlinkClick r:id="rId36" tooltip="Modtager og buffer hændelser i realtid, fx Event Hubs, Kafka eller Kinesis." action="ppaction://hlinksldjump"/>
          </p:cNvPr>
          <p:cNvPicPr>
            <a:picLocks noChangeAspect="1"/>
          </p:cNvPicPr>
          <p:nvPr/>
        </p:nvPicPr>
        <p:blipFill>
          <a:blip r:embed="rId35"/>
          <a:stretch>
            <a:fillRect/>
          </a:stretch>
        </p:blipFill>
        <p:spPr>
          <a:xfrm>
            <a:off x="2276856" y="1947672"/>
            <a:ext cx="201168" cy="201168"/>
          </a:xfrm>
          <a:prstGeom prst="rect">
            <a:avLst/>
          </a:prstGeom>
        </p:spPr>
      </p:pic>
      <p:sp>
        <p:nvSpPr>
          <p:cNvPr id="48" name="Pil 624"/>
          <p:cNvSpPr/>
          <p:nvPr/>
        </p:nvSpPr>
        <p:spPr>
          <a:xfrm>
            <a:off x="2903220" y="2185416"/>
            <a:ext cx="0" cy="109728"/>
          </a:xfrm>
          <a:prstGeom prst="line">
            <a:avLst/>
          </a:prstGeom>
          <a:noFill/>
          <a:ln w="9525">
            <a:solidFill>
              <a:schemeClr val="accent6"/>
            </a:solidFill>
            <a:prstDash val="solid"/>
            <a:tailEnd type="triangle"/>
          </a:ln>
        </p:spPr>
      </p:sp>
      <p:sp>
        <p:nvSpPr>
          <p:cNvPr id="49" name="Kort 625">
            <a:hlinkClick r:id="rId37" tooltip="Behandler hændelser i realtid, før de lagres, fx Stream Analytics, Flink eller Spark Streaming." action="ppaction://hlinksldjump"/>
          </p:cNvPr>
          <p:cNvSpPr/>
          <p:nvPr/>
        </p:nvSpPr>
        <p:spPr>
          <a:xfrm>
            <a:off x="2194560" y="2295144"/>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[Stream-job]</a:t>
            </a:r>
            <a:endParaRPr lang="en-US" sz="1000" dirty="0"/>
          </a:p>
        </p:txBody>
      </p:sp>
      <p:pic>
        <p:nvPicPr>
          <p:cNvPr id="50" name="Ikon [Stream-job] 626" descr="preencoded.png">
            <a:hlinkClick r:id="rId39" tooltip="Behandler hændelser i realtid, før de lagres, fx Stream Analytics, Flink eller Spark Streaming." action="ppaction://hlinksldjump"/>
          </p:cNvPr>
          <p:cNvPicPr>
            <a:picLocks noChangeAspect="1"/>
          </p:cNvPicPr>
          <p:nvPr/>
        </p:nvPicPr>
        <p:blipFill>
          <a:blip r:embed="rId38"/>
          <a:stretch>
            <a:fillRect/>
          </a:stretch>
        </p:blipFill>
        <p:spPr>
          <a:xfrm>
            <a:off x="2276856" y="2331720"/>
            <a:ext cx="201168" cy="201168"/>
          </a:xfrm>
          <a:prstGeom prst="rect">
            <a:avLst/>
          </a:prstGeom>
        </p:spPr>
      </p:pic>
      <p:sp>
        <p:nvSpPr>
          <p:cNvPr id="51" name="Gruppe INGEST"/>
          <p:cNvSpPr/>
          <p:nvPr/>
        </p:nvSpPr>
        <p:spPr>
          <a:xfrm>
            <a:off x="2153412" y="2679192"/>
            <a:ext cx="1499616" cy="1600200"/>
          </a:xfrm>
          <a:prstGeom prst="roundRect">
            <a:avLst>
              <a:gd name="adj" fmla="val 5488"/>
            </a:avLst>
          </a:prstGeom>
          <a:solidFill>
            <a:schemeClr val="accent1">
              <a:alpha val="10000"/>
            </a:schemeClr>
          </a:solidFill>
          <a:ln/>
        </p:spPr>
      </p:sp>
      <p:sp>
        <p:nvSpPr>
          <p:cNvPr id="52" name="Etiket INGEST 627"/>
          <p:cNvSpPr txBox="1"/>
          <p:nvPr/>
        </p:nvSpPr>
        <p:spPr>
          <a:xfrm>
            <a:off x="2194560" y="2697480"/>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INGEST</a:t>
            </a:r>
            <a:endParaRPr lang="en-US" sz="1000" dirty="0"/>
          </a:p>
        </p:txBody>
      </p:sp>
      <p:sp>
        <p:nvSpPr>
          <p:cNvPr id="53" name="Kort 628">
            <a:hlinkClick r:id="rId40" tooltip="Værktøj til at hente og flytte data i batch, fx Data Factory, Fivetran eller Glue." action="ppaction://hlinksldjump"/>
          </p:cNvPr>
          <p:cNvSpPr/>
          <p:nvPr/>
        </p:nvSpPr>
        <p:spPr>
          <a:xfrm>
            <a:off x="2194560" y="2926080"/>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[Indlæsning]</a:t>
            </a:r>
            <a:endParaRPr lang="en-US" sz="1000" dirty="0"/>
          </a:p>
        </p:txBody>
      </p:sp>
      <p:pic>
        <p:nvPicPr>
          <p:cNvPr id="54" name="Ikon [Indlæsning] 629" descr="preencoded.png">
            <a:hlinkClick r:id="rId42" tooltip="Værktøj til at hente og flytte data i batch, fx Data Factory, Fivetran eller Glue." action="ppaction://hlinksldjump"/>
          </p:cNvPr>
          <p:cNvPicPr>
            <a:picLocks noChangeAspect="1"/>
          </p:cNvPicPr>
          <p:nvPr/>
        </p:nvPicPr>
        <p:blipFill>
          <a:blip r:embed="rId41"/>
          <a:stretch>
            <a:fillRect/>
          </a:stretch>
        </p:blipFill>
        <p:spPr>
          <a:xfrm>
            <a:off x="2276856" y="2962656"/>
            <a:ext cx="201168" cy="201168"/>
          </a:xfrm>
          <a:prstGeom prst="rect">
            <a:avLst/>
          </a:prstGeom>
        </p:spPr>
      </p:pic>
      <p:sp>
        <p:nvSpPr>
          <p:cNvPr id="55" name="Pil 630"/>
          <p:cNvSpPr/>
          <p:nvPr/>
        </p:nvSpPr>
        <p:spPr>
          <a:xfrm>
            <a:off x="2903220" y="3200400"/>
            <a:ext cx="0" cy="109728"/>
          </a:xfrm>
          <a:prstGeom prst="line">
            <a:avLst/>
          </a:prstGeom>
          <a:noFill/>
          <a:ln w="9525">
            <a:solidFill>
              <a:schemeClr val="accent6"/>
            </a:solidFill>
            <a:prstDash val="solid"/>
            <a:tailEnd type="triangle"/>
          </a:ln>
        </p:spPr>
      </p:sp>
      <p:sp>
        <p:nvSpPr>
          <p:cNvPr id="56" name="Kort 631">
            <a:hlinkClick r:id="rId43" tooltip="Første lagringssted for rå data, før de behandles. Typisk en mappe i data lake." action="ppaction://hlinksldjump"/>
          </p:cNvPr>
          <p:cNvSpPr/>
          <p:nvPr/>
        </p:nvSpPr>
        <p:spPr>
          <a:xfrm>
            <a:off x="2194560" y="3310128"/>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[Landing zone]</a:t>
            </a:r>
            <a:endParaRPr lang="en-US" sz="1000" dirty="0"/>
          </a:p>
        </p:txBody>
      </p:sp>
      <p:pic>
        <p:nvPicPr>
          <p:cNvPr id="57" name="Ikon [Landing zone] 632" descr="preencoded.png">
            <a:hlinkClick r:id="rId45" tooltip="Første lagringssted for rå data, før de behandles. Typisk en mappe i data lake." action="ppaction://hlinksldjump"/>
          </p:cNvPr>
          <p:cNvPicPr>
            <a:picLocks noChangeAspect="1"/>
          </p:cNvPicPr>
          <p:nvPr/>
        </p:nvPicPr>
        <p:blipFill>
          <a:blip r:embed="rId44"/>
          <a:stretch>
            <a:fillRect/>
          </a:stretch>
        </p:blipFill>
        <p:spPr>
          <a:xfrm>
            <a:off x="2276856" y="3346704"/>
            <a:ext cx="201168" cy="201168"/>
          </a:xfrm>
          <a:prstGeom prst="rect">
            <a:avLst/>
          </a:prstGeom>
        </p:spPr>
      </p:pic>
      <p:sp>
        <p:nvSpPr>
          <p:cNvPr id="58" name="Kort 633">
            <a:hlinkClick r:id="rId46" tooltip="API til at hente eller udstille data. Skriv produktet, fx en API-gateway." action="ppaction://hlinksldjump"/>
          </p:cNvPr>
          <p:cNvSpPr/>
          <p:nvPr/>
        </p:nvSpPr>
        <p:spPr>
          <a:xfrm>
            <a:off x="2194560" y="3639312"/>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[API]</a:t>
            </a:r>
            <a:endParaRPr lang="en-US" sz="1000" dirty="0"/>
          </a:p>
        </p:txBody>
      </p:sp>
      <p:pic>
        <p:nvPicPr>
          <p:cNvPr id="59" name="Ikon [API] 634" descr="preencoded.png">
            <a:hlinkClick r:id="rId48" tooltip="API til at hente eller udstille data. Skriv produktet, fx en API-gateway." action="ppaction://hlinksldjump"/>
          </p:cNvPr>
          <p:cNvPicPr>
            <a:picLocks noChangeAspect="1"/>
          </p:cNvPicPr>
          <p:nvPr/>
        </p:nvPicPr>
        <p:blipFill>
          <a:blip r:embed="rId47"/>
          <a:stretch>
            <a:fillRect/>
          </a:stretch>
        </p:blipFill>
        <p:spPr>
          <a:xfrm>
            <a:off x="2276856" y="3675888"/>
            <a:ext cx="201168" cy="201168"/>
          </a:xfrm>
          <a:prstGeom prst="rect">
            <a:avLst/>
          </a:prstGeom>
        </p:spPr>
      </p:pic>
      <p:sp>
        <p:nvSpPr>
          <p:cNvPr id="60" name="Kort 635">
            <a:hlinkClick r:id="rId49" tooltip="Færdig integration til et bestemt system. Skriv produkt eller system." action="ppaction://hlinksldjump"/>
          </p:cNvPr>
          <p:cNvSpPr/>
          <p:nvPr/>
        </p:nvSpPr>
        <p:spPr>
          <a:xfrm>
            <a:off x="2194560" y="3959352"/>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[Connector]</a:t>
            </a:r>
            <a:endParaRPr lang="en-US" sz="1000" dirty="0"/>
          </a:p>
        </p:txBody>
      </p:sp>
      <p:pic>
        <p:nvPicPr>
          <p:cNvPr id="61" name="Ikon [Connector] 636" descr="preencoded.png">
            <a:hlinkClick r:id="rId51" tooltip="Færdig integration til et bestemt system. Skriv produkt eller system." action="ppaction://hlinksldjump"/>
          </p:cNvPr>
          <p:cNvPicPr>
            <a:picLocks noChangeAspect="1"/>
          </p:cNvPicPr>
          <p:nvPr/>
        </p:nvPicPr>
        <p:blipFill>
          <a:blip r:embed="rId50"/>
          <a:stretch>
            <a:fillRect/>
          </a:stretch>
        </p:blipFill>
        <p:spPr>
          <a:xfrm>
            <a:off x="2276856" y="3995928"/>
            <a:ext cx="201168" cy="201168"/>
          </a:xfrm>
          <a:prstGeom prst="rect">
            <a:avLst/>
          </a:prstGeom>
        </p:spPr>
      </p:pic>
      <p:sp>
        <p:nvSpPr>
          <p:cNvPr id="62" name="Gruppe PLATFORM SERVICES"/>
          <p:cNvSpPr/>
          <p:nvPr/>
        </p:nvSpPr>
        <p:spPr>
          <a:xfrm>
            <a:off x="2153412" y="4343400"/>
            <a:ext cx="1499616" cy="704088"/>
          </a:xfrm>
          <a:prstGeom prst="roundRect">
            <a:avLst>
              <a:gd name="adj" fmla="val 11688"/>
            </a:avLst>
          </a:prstGeom>
          <a:solidFill>
            <a:schemeClr val="accent1">
              <a:alpha val="10000"/>
            </a:schemeClr>
          </a:solidFill>
          <a:ln/>
        </p:spPr>
      </p:sp>
      <p:sp>
        <p:nvSpPr>
          <p:cNvPr id="63" name="Etiket PLATFORM SERVICES 637"/>
          <p:cNvSpPr txBox="1"/>
          <p:nvPr/>
        </p:nvSpPr>
        <p:spPr>
          <a:xfrm>
            <a:off x="2194560" y="436168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PLATFORM SERVICES</a:t>
            </a:r>
            <a:endParaRPr lang="en-US" sz="1000" dirty="0"/>
          </a:p>
        </p:txBody>
      </p:sp>
      <p:sp>
        <p:nvSpPr>
          <p:cNvPr id="64" name="Kort 638">
            <a:hlinkClick r:id="rId52" tooltip="Fælles service på platformen, fx samtykke og abonnement på data. Skriv produktet." action="ppaction://hlinksldjump"/>
          </p:cNvPr>
          <p:cNvSpPr/>
          <p:nvPr/>
        </p:nvSpPr>
        <p:spPr>
          <a:xfrm>
            <a:off x="2194560" y="4590288"/>
            <a:ext cx="1417320"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[Service]</a:t>
            </a:r>
            <a:endParaRPr lang="en-US" sz="1000" dirty="0"/>
          </a:p>
        </p:txBody>
      </p:sp>
      <p:pic>
        <p:nvPicPr>
          <p:cNvPr id="65" name="Ikon [Service] 639" descr="preencoded.png">
            <a:hlinkClick r:id="rId54" tooltip="Fælles service på platformen, fx samtykke og abonnement på data. Skriv produktet." action="ppaction://hlinksldjump"/>
          </p:cNvPr>
          <p:cNvPicPr>
            <a:picLocks noChangeAspect="1"/>
          </p:cNvPicPr>
          <p:nvPr/>
        </p:nvPicPr>
        <p:blipFill>
          <a:blip r:embed="rId53"/>
          <a:stretch>
            <a:fillRect/>
          </a:stretch>
        </p:blipFill>
        <p:spPr>
          <a:xfrm>
            <a:off x="2276856" y="4681728"/>
            <a:ext cx="219456" cy="219456"/>
          </a:xfrm>
          <a:prstGeom prst="rect">
            <a:avLst/>
          </a:prstGeom>
        </p:spPr>
      </p:pic>
      <p:sp>
        <p:nvSpPr>
          <p:cNvPr id="66" name="Gruppe GOVERNANCE"/>
          <p:cNvSpPr/>
          <p:nvPr/>
        </p:nvSpPr>
        <p:spPr>
          <a:xfrm>
            <a:off x="3799332" y="1280160"/>
            <a:ext cx="3968496" cy="649224"/>
          </a:xfrm>
          <a:prstGeom prst="roundRect">
            <a:avLst>
              <a:gd name="adj" fmla="val 12676"/>
            </a:avLst>
          </a:prstGeom>
          <a:solidFill>
            <a:srgbClr val="6B4FA0">
              <a:alpha val="15000"/>
            </a:srgbClr>
          </a:solidFill>
          <a:ln/>
        </p:spPr>
      </p:sp>
      <p:sp>
        <p:nvSpPr>
          <p:cNvPr id="67" name="Etiket GOVERNANCE 640"/>
          <p:cNvSpPr txBox="1"/>
          <p:nvPr/>
        </p:nvSpPr>
        <p:spPr>
          <a:xfrm>
            <a:off x="3840480" y="129844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GOVERNANCE</a:t>
            </a:r>
            <a:endParaRPr lang="en-US" sz="1000" dirty="0"/>
          </a:p>
        </p:txBody>
      </p:sp>
      <p:sp>
        <p:nvSpPr>
          <p:cNvPr id="68" name="Kort 641">
            <a:hlinkClick r:id="rId55" tooltip="Regler for platformens drift, miljøer, omkostninger og leverandører. Ejer: Platform Owner." action="ppaction://hlinksldjump"/>
          </p:cNvPr>
          <p:cNvSpPr/>
          <p:nvPr/>
        </p:nvSpPr>
        <p:spPr>
          <a:xfrm>
            <a:off x="3840480" y="1527048"/>
            <a:ext cx="1252728"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tx1"/>
                </a:solidFill>
              </a:rPr>
              <a:t>[Platform governance]</a:t>
            </a:r>
            <a:endParaRPr lang="en-US" sz="950" dirty="0"/>
          </a:p>
        </p:txBody>
      </p:sp>
      <p:pic>
        <p:nvPicPr>
          <p:cNvPr id="69" name="Ikon [Platform governance] 642" descr="preencoded.png">
            <a:hlinkClick r:id="rId57" tooltip="Regler for platformens drift, miljøer, omkostninger og leverandører. Ejer: Platform Owner." action="ppaction://hlinksldjump"/>
          </p:cNvPr>
          <p:cNvPicPr>
            <a:picLocks noChangeAspect="1"/>
          </p:cNvPicPr>
          <p:nvPr/>
        </p:nvPicPr>
        <p:blipFill>
          <a:blip r:embed="rId56"/>
          <a:stretch>
            <a:fillRect/>
          </a:stretch>
        </p:blipFill>
        <p:spPr>
          <a:xfrm>
            <a:off x="3922776" y="1591056"/>
            <a:ext cx="219456" cy="219456"/>
          </a:xfrm>
          <a:prstGeom prst="rect">
            <a:avLst/>
          </a:prstGeom>
        </p:spPr>
      </p:pic>
      <p:sp>
        <p:nvSpPr>
          <p:cNvPr id="70" name="Kort 643">
            <a:hlinkClick r:id="rId58" tooltip="Ejerskab, begreber, kvalitet og adgang til data. Ejer: Data Owner med Dataråd." action="ppaction://hlinksldjump"/>
          </p:cNvPr>
          <p:cNvSpPr/>
          <p:nvPr/>
        </p:nvSpPr>
        <p:spPr>
          <a:xfrm>
            <a:off x="5157216" y="1527048"/>
            <a:ext cx="1252728"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tx1"/>
                </a:solidFill>
              </a:rPr>
              <a:t>[Data governance]</a:t>
            </a:r>
            <a:endParaRPr lang="en-US" sz="950" dirty="0"/>
          </a:p>
        </p:txBody>
      </p:sp>
      <p:pic>
        <p:nvPicPr>
          <p:cNvPr id="71" name="Ikon [Data governance] 644" descr="preencoded.png">
            <a:hlinkClick r:id="rId60" tooltip="Ejerskab, begreber, kvalitet og adgang til data. Ejer: Data Owner med Dataråd." action="ppaction://hlinksldjump"/>
          </p:cNvPr>
          <p:cNvPicPr>
            <a:picLocks noChangeAspect="1"/>
          </p:cNvPicPr>
          <p:nvPr/>
        </p:nvPicPr>
        <p:blipFill>
          <a:blip r:embed="rId59"/>
          <a:stretch>
            <a:fillRect/>
          </a:stretch>
        </p:blipFill>
        <p:spPr>
          <a:xfrm>
            <a:off x="5239512" y="1591056"/>
            <a:ext cx="219456" cy="219456"/>
          </a:xfrm>
          <a:prstGeom prst="rect">
            <a:avLst/>
          </a:prstGeom>
        </p:spPr>
      </p:pic>
      <p:sp>
        <p:nvSpPr>
          <p:cNvPr id="72" name="Kort 645">
            <a:hlinkClick r:id="rId61" tooltip="AI-register, risikoklassificering, AI-politik og human oversight. Ejer: AI Governance Lead under arkitekturrådet." action="ppaction://hlinksldjump"/>
          </p:cNvPr>
          <p:cNvSpPr/>
          <p:nvPr/>
        </p:nvSpPr>
        <p:spPr>
          <a:xfrm>
            <a:off x="6473952" y="1527048"/>
            <a:ext cx="1252728" cy="347472"/>
          </a:xfrm>
          <a:prstGeom prst="roundRect">
            <a:avLst>
              <a:gd name="adj" fmla="val 21053"/>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950" dirty="0">
                <a:solidFill>
                  <a:schemeClr val="tx1"/>
                </a:solidFill>
              </a:rPr>
              <a:t>[AI governance]</a:t>
            </a:r>
            <a:endParaRPr lang="en-US" sz="950" dirty="0"/>
          </a:p>
        </p:txBody>
      </p:sp>
      <p:pic>
        <p:nvPicPr>
          <p:cNvPr id="73" name="Ikon [AI governance] 646" descr="preencoded.png">
            <a:hlinkClick r:id="rId63" tooltip="AI-register, risikoklassificering, AI-politik og human oversight. Ejer: AI Governance Lead under arkitekturrådet." action="ppaction://hlinksldjump"/>
          </p:cNvPr>
          <p:cNvPicPr>
            <a:picLocks noChangeAspect="1"/>
          </p:cNvPicPr>
          <p:nvPr/>
        </p:nvPicPr>
        <p:blipFill>
          <a:blip r:embed="rId62"/>
          <a:stretch>
            <a:fillRect/>
          </a:stretch>
        </p:blipFill>
        <p:spPr>
          <a:xfrm>
            <a:off x="6556248" y="1591056"/>
            <a:ext cx="219456" cy="219456"/>
          </a:xfrm>
          <a:prstGeom prst="rect">
            <a:avLst/>
          </a:prstGeom>
        </p:spPr>
      </p:pic>
      <p:sp>
        <p:nvSpPr>
          <p:cNvPr id="74" name="Gruppe PROCESSING"/>
          <p:cNvSpPr/>
          <p:nvPr/>
        </p:nvSpPr>
        <p:spPr>
          <a:xfrm>
            <a:off x="3799332" y="1993392"/>
            <a:ext cx="3968496" cy="1197864"/>
          </a:xfrm>
          <a:prstGeom prst="roundRect">
            <a:avLst>
              <a:gd name="adj" fmla="val 6870"/>
            </a:avLst>
          </a:prstGeom>
          <a:solidFill>
            <a:schemeClr val="accent3">
              <a:alpha val="15000"/>
            </a:schemeClr>
          </a:solidFill>
          <a:ln/>
        </p:spPr>
      </p:sp>
      <p:sp>
        <p:nvSpPr>
          <p:cNvPr id="75" name="Etiket PROCESSING 647"/>
          <p:cNvSpPr txBox="1"/>
          <p:nvPr/>
        </p:nvSpPr>
        <p:spPr>
          <a:xfrm>
            <a:off x="3840480" y="2011680"/>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PROCESSING</a:t>
            </a:r>
            <a:endParaRPr lang="en-US" sz="1000" dirty="0"/>
          </a:p>
        </p:txBody>
      </p:sp>
      <p:sp>
        <p:nvSpPr>
          <p:cNvPr id="76" name="Kort 648">
            <a:hlinkClick r:id="rId64" tooltip="Motoren, der transformerer data mellem lagene, fx Databricks, Fabric, Snowflake eller Synapse." action="ppaction://hlinksldjump"/>
          </p:cNvPr>
          <p:cNvSpPr/>
          <p:nvPr/>
        </p:nvSpPr>
        <p:spPr>
          <a:xfrm>
            <a:off x="4709160" y="2240280"/>
            <a:ext cx="2148840"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b="1" dirty="0">
                <a:solidFill>
                  <a:schemeClr val="tx1"/>
                </a:solidFill>
              </a:rPr>
              <a:t>[Procesmotor]</a:t>
            </a:r>
            <a:endParaRPr lang="en-US" sz="1000" dirty="0"/>
          </a:p>
        </p:txBody>
      </p:sp>
      <p:pic>
        <p:nvPicPr>
          <p:cNvPr id="77" name="Ikon [Procesmotor] 649" descr="preencoded.png">
            <a:hlinkClick r:id="rId66" tooltip="Motoren, der transformerer data mellem lagene, fx Databricks, Fabric, Snowflake eller Synapse." action="ppaction://hlinksldjump"/>
          </p:cNvPr>
          <p:cNvPicPr>
            <a:picLocks noChangeAspect="1"/>
          </p:cNvPicPr>
          <p:nvPr/>
        </p:nvPicPr>
        <p:blipFill>
          <a:blip r:embed="rId65"/>
          <a:stretch>
            <a:fillRect/>
          </a:stretch>
        </p:blipFill>
        <p:spPr>
          <a:xfrm>
            <a:off x="4791456" y="2276856"/>
            <a:ext cx="182880" cy="182880"/>
          </a:xfrm>
          <a:prstGeom prst="rect">
            <a:avLst/>
          </a:prstGeom>
        </p:spPr>
      </p:pic>
      <p:sp>
        <p:nvSpPr>
          <p:cNvPr id="78" name="Pil 650"/>
          <p:cNvSpPr/>
          <p:nvPr/>
        </p:nvSpPr>
        <p:spPr>
          <a:xfrm>
            <a:off x="5783580" y="2496312"/>
            <a:ext cx="0" cy="82296"/>
          </a:xfrm>
          <a:prstGeom prst="line">
            <a:avLst/>
          </a:prstGeom>
          <a:noFill/>
          <a:ln w="9525">
            <a:solidFill>
              <a:schemeClr val="accent6"/>
            </a:solidFill>
            <a:prstDash val="solid"/>
            <a:tailEnd type="triangle"/>
          </a:ln>
        </p:spPr>
      </p:sp>
      <p:sp>
        <p:nvSpPr>
          <p:cNvPr id="79" name="Lag 651">
            <a:hlinkClick r:id="rId67" tooltip="Rå data som de kom fra kilden (layer 0)." action="ppaction://hlinksldjump"/>
          </p:cNvPr>
          <p:cNvSpPr/>
          <p:nvPr/>
        </p:nvSpPr>
        <p:spPr>
          <a:xfrm>
            <a:off x="3840480" y="2578608"/>
            <a:ext cx="84124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b="1" dirty="0">
                <a:solidFill>
                  <a:schemeClr val="tx1"/>
                </a:solidFill>
              </a:rPr>
              <a:t>Bronze</a:t>
            </a:r>
            <a:endParaRPr lang="en-US" sz="1000" dirty="0"/>
          </a:p>
        </p:txBody>
      </p:sp>
      <p:sp>
        <p:nvSpPr>
          <p:cNvPr id="80" name="Pil 652"/>
          <p:cNvSpPr/>
          <p:nvPr/>
        </p:nvSpPr>
        <p:spPr>
          <a:xfrm>
            <a:off x="4681728" y="2706624"/>
            <a:ext cx="146304" cy="0"/>
          </a:xfrm>
          <a:prstGeom prst="line">
            <a:avLst/>
          </a:prstGeom>
          <a:noFill/>
          <a:ln w="9525">
            <a:solidFill>
              <a:schemeClr val="accent6"/>
            </a:solidFill>
            <a:prstDash val="solid"/>
            <a:tailEnd type="triangle"/>
          </a:ln>
        </p:spPr>
      </p:sp>
      <p:sp>
        <p:nvSpPr>
          <p:cNvPr id="81" name="Lag 653">
            <a:hlinkClick r:id="rId68" tooltip="Renset og samlet data (layer 1)." action="ppaction://hlinksldjump"/>
          </p:cNvPr>
          <p:cNvSpPr/>
          <p:nvPr/>
        </p:nvSpPr>
        <p:spPr>
          <a:xfrm>
            <a:off x="4828032" y="2578608"/>
            <a:ext cx="84124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b="1" dirty="0">
                <a:solidFill>
                  <a:schemeClr val="tx1"/>
                </a:solidFill>
              </a:rPr>
              <a:t>Silver</a:t>
            </a:r>
            <a:endParaRPr lang="en-US" sz="1000" dirty="0"/>
          </a:p>
        </p:txBody>
      </p:sp>
      <p:sp>
        <p:nvSpPr>
          <p:cNvPr id="82" name="Pil 654"/>
          <p:cNvSpPr/>
          <p:nvPr/>
        </p:nvSpPr>
        <p:spPr>
          <a:xfrm>
            <a:off x="5669280" y="2706624"/>
            <a:ext cx="146304" cy="0"/>
          </a:xfrm>
          <a:prstGeom prst="line">
            <a:avLst/>
          </a:prstGeom>
          <a:noFill/>
          <a:ln w="9525">
            <a:solidFill>
              <a:schemeClr val="accent6"/>
            </a:solidFill>
            <a:prstDash val="solid"/>
            <a:tailEnd type="triangle"/>
          </a:ln>
        </p:spPr>
      </p:sp>
      <p:sp>
        <p:nvSpPr>
          <p:cNvPr id="83" name="Lag 655">
            <a:hlinkClick r:id="rId69" tooltip="Data klar til brug i rapporter, data products og AI (layer 2)." action="ppaction://hlinksldjump"/>
          </p:cNvPr>
          <p:cNvSpPr/>
          <p:nvPr/>
        </p:nvSpPr>
        <p:spPr>
          <a:xfrm>
            <a:off x="5815584" y="2578608"/>
            <a:ext cx="84124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b="1" dirty="0">
                <a:solidFill>
                  <a:schemeClr val="tx1"/>
                </a:solidFill>
              </a:rPr>
              <a:t>Gold</a:t>
            </a:r>
            <a:endParaRPr lang="en-US" sz="1000" dirty="0"/>
          </a:p>
        </p:txBody>
      </p:sp>
      <p:sp>
        <p:nvSpPr>
          <p:cNvPr id="84" name="Pil 656"/>
          <p:cNvSpPr/>
          <p:nvPr/>
        </p:nvSpPr>
        <p:spPr>
          <a:xfrm>
            <a:off x="6656832" y="2706624"/>
            <a:ext cx="146304" cy="0"/>
          </a:xfrm>
          <a:prstGeom prst="line">
            <a:avLst/>
          </a:prstGeom>
          <a:noFill/>
          <a:ln w="9525">
            <a:solidFill>
              <a:schemeClr val="accent6"/>
            </a:solidFill>
            <a:prstDash val="solid"/>
            <a:tailEnd type="triangle"/>
          </a:ln>
        </p:spPr>
      </p:sp>
      <p:sp>
        <p:nvSpPr>
          <p:cNvPr id="85" name="Lag 657">
            <a:hlinkClick r:id="rId70" tooltip="Ekstra lag, hvis kunden har brug for det, fx sandkasser eller arkiv." action="ppaction://hlinksldjump"/>
          </p:cNvPr>
          <p:cNvSpPr/>
          <p:nvPr/>
        </p:nvSpPr>
        <p:spPr>
          <a:xfrm>
            <a:off x="6803136" y="2578608"/>
            <a:ext cx="923544"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Layer N</a:t>
            </a:r>
            <a:endParaRPr lang="en-US" sz="1000" dirty="0"/>
          </a:p>
        </p:txBody>
      </p:sp>
      <p:sp>
        <p:nvSpPr>
          <p:cNvPr id="86" name="Kort 658">
            <a:hlinkClick r:id="rId71" tooltip="Data, der skal bruges i realtid eller næsten realtid. Skriv produktet." action="ppaction://hlinksldjump"/>
          </p:cNvPr>
          <p:cNvSpPr/>
          <p:nvPr/>
        </p:nvSpPr>
        <p:spPr>
          <a:xfrm>
            <a:off x="3840480" y="2880360"/>
            <a:ext cx="1911096"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[Hot path]</a:t>
            </a:r>
            <a:endParaRPr lang="en-US" sz="1000" dirty="0"/>
          </a:p>
        </p:txBody>
      </p:sp>
      <p:pic>
        <p:nvPicPr>
          <p:cNvPr id="87" name="Ikon [Hot path] 659" descr="preencoded.png">
            <a:hlinkClick r:id="rId73" tooltip="Data, der skal bruges i realtid eller næsten realtid. Skriv produktet." action="ppaction://hlinksldjump"/>
          </p:cNvPr>
          <p:cNvPicPr>
            <a:picLocks noChangeAspect="1"/>
          </p:cNvPicPr>
          <p:nvPr/>
        </p:nvPicPr>
        <p:blipFill>
          <a:blip r:embed="rId72"/>
          <a:stretch>
            <a:fillRect/>
          </a:stretch>
        </p:blipFill>
        <p:spPr>
          <a:xfrm>
            <a:off x="3922776" y="2916936"/>
            <a:ext cx="182880" cy="182880"/>
          </a:xfrm>
          <a:prstGeom prst="rect">
            <a:avLst/>
          </a:prstGeom>
        </p:spPr>
      </p:pic>
      <p:sp>
        <p:nvSpPr>
          <p:cNvPr id="88" name="Kort 660">
            <a:hlinkClick r:id="rId74" tooltip="Adgang til data uden at kopiere dem ind på platformen. Skriv produktet." action="ppaction://hlinksldjump"/>
          </p:cNvPr>
          <p:cNvSpPr/>
          <p:nvPr/>
        </p:nvSpPr>
        <p:spPr>
          <a:xfrm>
            <a:off x="5815584" y="2880360"/>
            <a:ext cx="1911096"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[Datavirtualisering]</a:t>
            </a:r>
            <a:endParaRPr lang="en-US" sz="1000" dirty="0"/>
          </a:p>
        </p:txBody>
      </p:sp>
      <p:pic>
        <p:nvPicPr>
          <p:cNvPr id="89" name="Ikon [Datavirtualisering] 661" descr="preencoded.png">
            <a:hlinkClick r:id="rId76" tooltip="Adgang til data uden at kopiere dem ind på platformen. Skriv produktet." action="ppaction://hlinksldjump"/>
          </p:cNvPr>
          <p:cNvPicPr>
            <a:picLocks noChangeAspect="1"/>
          </p:cNvPicPr>
          <p:nvPr/>
        </p:nvPicPr>
        <p:blipFill>
          <a:blip r:embed="rId75"/>
          <a:stretch>
            <a:fillRect/>
          </a:stretch>
        </p:blipFill>
        <p:spPr>
          <a:xfrm>
            <a:off x="5897880" y="2916936"/>
            <a:ext cx="182880" cy="182880"/>
          </a:xfrm>
          <a:prstGeom prst="rect">
            <a:avLst/>
          </a:prstGeom>
        </p:spPr>
      </p:pic>
      <p:sp>
        <p:nvSpPr>
          <p:cNvPr id="90" name="Gruppe proc"/>
          <p:cNvSpPr/>
          <p:nvPr/>
        </p:nvSpPr>
        <p:spPr>
          <a:xfrm>
            <a:off x="3799332" y="3255264"/>
            <a:ext cx="3968496" cy="384048"/>
          </a:xfrm>
          <a:prstGeom prst="roundRect">
            <a:avLst>
              <a:gd name="adj" fmla="val 21429"/>
            </a:avLst>
          </a:prstGeom>
          <a:solidFill>
            <a:schemeClr val="accent3">
              <a:alpha val="15000"/>
            </a:schemeClr>
          </a:solidFill>
          <a:ln/>
        </p:spPr>
      </p:sp>
      <p:sp>
        <p:nvSpPr>
          <p:cNvPr id="91" name="Etiket STORAGE 662"/>
          <p:cNvSpPr txBox="1"/>
          <p:nvPr/>
        </p:nvSpPr>
        <p:spPr>
          <a:xfrm>
            <a:off x="3840480" y="3310128"/>
            <a:ext cx="548640" cy="274320"/>
          </a:xfrm>
          <a:prstGeom prst="rect">
            <a:avLst/>
          </a:prstGeom>
          <a:noFill/>
          <a:ln/>
        </p:spPr>
        <p:txBody>
          <a:bodyPr wrap="square" lIns="0" tIns="0" rIns="0" bIns="0" rtlCol="0" anchor="ctr"/>
          <a:lstStyle/>
          <a:p>
            <a:pPr algn="l" indent="0" marL="0">
              <a:buNone/>
            </a:pPr>
            <a:r>
              <a:rPr lang="en-US" sz="1000" b="1" dirty="0">
                <a:solidFill>
                  <a:schemeClr val="accent1"/>
                </a:solidFill>
              </a:rPr>
              <a:t>STORAGE</a:t>
            </a:r>
            <a:endParaRPr lang="en-US" sz="1000" dirty="0"/>
          </a:p>
        </p:txBody>
      </p:sp>
      <p:sp>
        <p:nvSpPr>
          <p:cNvPr id="92" name="Kort 663">
            <a:hlinkClick r:id="rId77" tooltip="Billig lagring af store mængder data i filer, fx ADLS, S3 eller OneLake." action="ppaction://hlinksldjump"/>
          </p:cNvPr>
          <p:cNvSpPr/>
          <p:nvPr/>
        </p:nvSpPr>
        <p:spPr>
          <a:xfrm>
            <a:off x="4407408" y="3310128"/>
            <a:ext cx="106984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[Data lake]</a:t>
            </a:r>
            <a:endParaRPr lang="en-US" sz="1000" dirty="0"/>
          </a:p>
        </p:txBody>
      </p:sp>
      <p:pic>
        <p:nvPicPr>
          <p:cNvPr id="93" name="Ikon [Data lake] 664" descr="preencoded.png">
            <a:hlinkClick r:id="rId79" tooltip="Billig lagring af store mængder data i filer, fx ADLS, S3 eller OneLake." action="ppaction://hlinksldjump"/>
          </p:cNvPr>
          <p:cNvPicPr>
            <a:picLocks noChangeAspect="1"/>
          </p:cNvPicPr>
          <p:nvPr/>
        </p:nvPicPr>
        <p:blipFill>
          <a:blip r:embed="rId78"/>
          <a:stretch>
            <a:fillRect/>
          </a:stretch>
        </p:blipFill>
        <p:spPr>
          <a:xfrm>
            <a:off x="4489704" y="3355848"/>
            <a:ext cx="182880" cy="182880"/>
          </a:xfrm>
          <a:prstGeom prst="rect">
            <a:avLst/>
          </a:prstGeom>
        </p:spPr>
      </p:pic>
      <p:sp>
        <p:nvSpPr>
          <p:cNvPr id="94" name="Kort 665">
            <a:hlinkClick r:id="rId80" tooltip="Relationel database til strukturerede data, fx Azure SQL eller PostgreSQL." action="ppaction://hlinksldjump"/>
          </p:cNvPr>
          <p:cNvSpPr/>
          <p:nvPr/>
        </p:nvSpPr>
        <p:spPr>
          <a:xfrm>
            <a:off x="5522976" y="3310128"/>
            <a:ext cx="106984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[Relationel]</a:t>
            </a:r>
            <a:endParaRPr lang="en-US" sz="1000" dirty="0"/>
          </a:p>
        </p:txBody>
      </p:sp>
      <p:pic>
        <p:nvPicPr>
          <p:cNvPr id="95" name="Ikon [Relationel] 666" descr="preencoded.png">
            <a:hlinkClick r:id="rId82" tooltip="Relationel database til strukturerede data, fx Azure SQL eller PostgreSQL." action="ppaction://hlinksldjump"/>
          </p:cNvPr>
          <p:cNvPicPr>
            <a:picLocks noChangeAspect="1"/>
          </p:cNvPicPr>
          <p:nvPr/>
        </p:nvPicPr>
        <p:blipFill>
          <a:blip r:embed="rId81"/>
          <a:stretch>
            <a:fillRect/>
          </a:stretch>
        </p:blipFill>
        <p:spPr>
          <a:xfrm>
            <a:off x="5605272" y="3355848"/>
            <a:ext cx="182880" cy="182880"/>
          </a:xfrm>
          <a:prstGeom prst="rect">
            <a:avLst/>
          </a:prstGeom>
        </p:spPr>
      </p:pic>
      <p:sp>
        <p:nvSpPr>
          <p:cNvPr id="96" name="Kort 667">
            <a:hlinkClick r:id="rId83" tooltip="Grafdatabase til data med mange relationer, fx Neo4j eller Cosmos DB." action="ppaction://hlinksldjump"/>
          </p:cNvPr>
          <p:cNvSpPr/>
          <p:nvPr/>
        </p:nvSpPr>
        <p:spPr>
          <a:xfrm>
            <a:off x="6638544" y="3310128"/>
            <a:ext cx="1069848"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[Graf]</a:t>
            </a:r>
            <a:endParaRPr lang="en-US" sz="1000" dirty="0"/>
          </a:p>
        </p:txBody>
      </p:sp>
      <p:pic>
        <p:nvPicPr>
          <p:cNvPr id="97" name="Ikon [Graf] 668" descr="preencoded.png">
            <a:hlinkClick r:id="rId85" tooltip="Grafdatabase til data med mange relationer, fx Neo4j eller Cosmos DB." action="ppaction://hlinksldjump"/>
          </p:cNvPr>
          <p:cNvPicPr>
            <a:picLocks noChangeAspect="1"/>
          </p:cNvPicPr>
          <p:nvPr/>
        </p:nvPicPr>
        <p:blipFill>
          <a:blip r:embed="rId84"/>
          <a:stretch>
            <a:fillRect/>
          </a:stretch>
        </p:blipFill>
        <p:spPr>
          <a:xfrm>
            <a:off x="6720840" y="3355848"/>
            <a:ext cx="182880" cy="182880"/>
          </a:xfrm>
          <a:prstGeom prst="rect">
            <a:avLst/>
          </a:prstGeom>
        </p:spPr>
      </p:pic>
      <p:sp>
        <p:nvSpPr>
          <p:cNvPr id="98" name="Gruppe OPERATIONS"/>
          <p:cNvSpPr/>
          <p:nvPr/>
        </p:nvSpPr>
        <p:spPr>
          <a:xfrm>
            <a:off x="3799332" y="3703320"/>
            <a:ext cx="3968496" cy="1280160"/>
          </a:xfrm>
          <a:prstGeom prst="roundRect">
            <a:avLst>
              <a:gd name="adj" fmla="val 6429"/>
            </a:avLst>
          </a:prstGeom>
          <a:solidFill>
            <a:schemeClr val="accent5">
              <a:alpha val="20000"/>
            </a:schemeClr>
          </a:solidFill>
          <a:ln/>
        </p:spPr>
      </p:sp>
      <p:sp>
        <p:nvSpPr>
          <p:cNvPr id="99" name="Etiket OPERATIONS 669"/>
          <p:cNvSpPr txBox="1"/>
          <p:nvPr/>
        </p:nvSpPr>
        <p:spPr>
          <a:xfrm>
            <a:off x="3840480" y="3721608"/>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OPERATIONS</a:t>
            </a:r>
            <a:endParaRPr lang="en-US" sz="1000" dirty="0"/>
          </a:p>
        </p:txBody>
      </p:sp>
      <p:sp>
        <p:nvSpPr>
          <p:cNvPr id="100" name="Kort 670">
            <a:hlinkClick r:id="rId86" tooltip="CI/CD og infrastruktur som kode, fx Azure DevOps, GitHub Actions eller Terraform." action="ppaction://hlinksldjump"/>
          </p:cNvPr>
          <p:cNvSpPr/>
          <p:nvPr/>
        </p:nvSpPr>
        <p:spPr>
          <a:xfrm>
            <a:off x="3840480" y="3950208"/>
            <a:ext cx="923544" cy="438912"/>
          </a:xfrm>
          <a:prstGeom prst="roundRect">
            <a:avLst>
              <a:gd name="adj" fmla="val 16667"/>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12700" tIns="0" rIns="12700" bIns="38100" rtlCol="0" anchor="b"/>
          <a:lstStyle/>
          <a:p>
            <a:pPr algn="ctr" indent="0" marL="0">
              <a:buNone/>
            </a:pPr>
            <a:r>
              <a:rPr lang="en-US" sz="1000" dirty="0">
                <a:solidFill>
                  <a:schemeClr val="tx1"/>
                </a:solidFill>
              </a:rPr>
              <a:t>[Deployment]</a:t>
            </a:r>
            <a:endParaRPr lang="en-US" sz="1000" dirty="0"/>
          </a:p>
        </p:txBody>
      </p:sp>
      <p:pic>
        <p:nvPicPr>
          <p:cNvPr id="101" name="Ikon [Deployment] 671" descr="preencoded.png">
            <a:hlinkClick r:id="rId88" tooltip="CI/CD og infrastruktur som kode, fx Azure DevOps, GitHub Actions eller Terraform." action="ppaction://hlinksldjump"/>
          </p:cNvPr>
          <p:cNvPicPr>
            <a:picLocks noChangeAspect="1"/>
          </p:cNvPicPr>
          <p:nvPr/>
        </p:nvPicPr>
        <p:blipFill>
          <a:blip r:embed="rId87"/>
          <a:stretch>
            <a:fillRect/>
          </a:stretch>
        </p:blipFill>
        <p:spPr>
          <a:xfrm>
            <a:off x="4210812" y="4014216"/>
            <a:ext cx="182880" cy="182880"/>
          </a:xfrm>
          <a:prstGeom prst="rect">
            <a:avLst/>
          </a:prstGeom>
        </p:spPr>
      </p:pic>
      <p:sp>
        <p:nvSpPr>
          <p:cNvPr id="102" name="Kort 672">
            <a:hlinkClick r:id="rId89" tooltip="Test, versionering og udrulning af datapipelines. Skriv værktøjet." action="ppaction://hlinksldjump"/>
          </p:cNvPr>
          <p:cNvSpPr/>
          <p:nvPr/>
        </p:nvSpPr>
        <p:spPr>
          <a:xfrm>
            <a:off x="4828032" y="3950208"/>
            <a:ext cx="923544" cy="438912"/>
          </a:xfrm>
          <a:prstGeom prst="roundRect">
            <a:avLst>
              <a:gd name="adj" fmla="val 16667"/>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12700" tIns="0" rIns="12700" bIns="38100" rtlCol="0" anchor="b"/>
          <a:lstStyle/>
          <a:p>
            <a:pPr algn="ctr" indent="0" marL="0">
              <a:buNone/>
            </a:pPr>
            <a:r>
              <a:rPr lang="en-US" sz="1000" dirty="0">
                <a:solidFill>
                  <a:schemeClr val="tx1"/>
                </a:solidFill>
              </a:rPr>
              <a:t>[DataOps]</a:t>
            </a:r>
            <a:endParaRPr lang="en-US" sz="1000" dirty="0"/>
          </a:p>
        </p:txBody>
      </p:sp>
      <p:pic>
        <p:nvPicPr>
          <p:cNvPr id="103" name="Ikon [DataOps] 673" descr="preencoded.png">
            <a:hlinkClick r:id="rId91" tooltip="Test, versionering og udrulning af datapipelines. Skriv værktøjet." action="ppaction://hlinksldjump"/>
          </p:cNvPr>
          <p:cNvPicPr>
            <a:picLocks noChangeAspect="1"/>
          </p:cNvPicPr>
          <p:nvPr/>
        </p:nvPicPr>
        <p:blipFill>
          <a:blip r:embed="rId90"/>
          <a:stretch>
            <a:fillRect/>
          </a:stretch>
        </p:blipFill>
        <p:spPr>
          <a:xfrm>
            <a:off x="5198364" y="4014216"/>
            <a:ext cx="182880" cy="182880"/>
          </a:xfrm>
          <a:prstGeom prst="rect">
            <a:avLst/>
          </a:prstGeom>
        </p:spPr>
      </p:pic>
      <p:sp>
        <p:nvSpPr>
          <p:cNvPr id="104" name="Kort 674">
            <a:hlinkClick r:id="rId92" tooltip="Overvågning af platform og pipelines med alarmer, fx Azure Monitor, Datadog eller Grafana." action="ppaction://hlinksldjump"/>
          </p:cNvPr>
          <p:cNvSpPr/>
          <p:nvPr/>
        </p:nvSpPr>
        <p:spPr>
          <a:xfrm>
            <a:off x="5815584" y="3950208"/>
            <a:ext cx="923544" cy="438912"/>
          </a:xfrm>
          <a:prstGeom prst="roundRect">
            <a:avLst>
              <a:gd name="adj" fmla="val 16667"/>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12700" tIns="0" rIns="12700" bIns="38100" rtlCol="0" anchor="b"/>
          <a:lstStyle/>
          <a:p>
            <a:pPr algn="ctr" indent="0" marL="0">
              <a:buNone/>
            </a:pPr>
            <a:r>
              <a:rPr lang="en-US" sz="1000" dirty="0">
                <a:solidFill>
                  <a:schemeClr val="tx1"/>
                </a:solidFill>
              </a:rPr>
              <a:t>[Overvågning]</a:t>
            </a:r>
            <a:endParaRPr lang="en-US" sz="1000" dirty="0"/>
          </a:p>
        </p:txBody>
      </p:sp>
      <p:pic>
        <p:nvPicPr>
          <p:cNvPr id="105" name="Ikon [Overvågning] 675" descr="preencoded.png">
            <a:hlinkClick r:id="rId94" tooltip="Overvågning af platform og pipelines med alarmer, fx Azure Monitor, Datadog eller Grafana." action="ppaction://hlinksldjump"/>
          </p:cNvPr>
          <p:cNvPicPr>
            <a:picLocks noChangeAspect="1"/>
          </p:cNvPicPr>
          <p:nvPr/>
        </p:nvPicPr>
        <p:blipFill>
          <a:blip r:embed="rId93"/>
          <a:stretch>
            <a:fillRect/>
          </a:stretch>
        </p:blipFill>
        <p:spPr>
          <a:xfrm>
            <a:off x="6185916" y="4014216"/>
            <a:ext cx="182880" cy="182880"/>
          </a:xfrm>
          <a:prstGeom prst="rect">
            <a:avLst/>
          </a:prstGeom>
        </p:spPr>
      </p:pic>
      <p:sp>
        <p:nvSpPr>
          <p:cNvPr id="106" name="Kort 676">
            <a:hlinkClick r:id="rId95" tooltip="Planlægning og afvikling af job, fx Data Factory, Airflow eller Databricks Workflows." action="ppaction://hlinksldjump"/>
          </p:cNvPr>
          <p:cNvSpPr/>
          <p:nvPr/>
        </p:nvSpPr>
        <p:spPr>
          <a:xfrm>
            <a:off x="6803136" y="3950208"/>
            <a:ext cx="923544" cy="438912"/>
          </a:xfrm>
          <a:prstGeom prst="roundRect">
            <a:avLst>
              <a:gd name="adj" fmla="val 16667"/>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12700" tIns="0" rIns="12700" bIns="38100" rtlCol="0" anchor="b"/>
          <a:lstStyle/>
          <a:p>
            <a:pPr algn="ctr" indent="0" marL="0">
              <a:buNone/>
            </a:pPr>
            <a:r>
              <a:rPr lang="en-US" sz="1000" dirty="0">
                <a:solidFill>
                  <a:schemeClr val="tx1"/>
                </a:solidFill>
              </a:rPr>
              <a:t>[Afvikling]</a:t>
            </a:r>
            <a:endParaRPr lang="en-US" sz="1000" dirty="0"/>
          </a:p>
        </p:txBody>
      </p:sp>
      <p:pic>
        <p:nvPicPr>
          <p:cNvPr id="107" name="Ikon [Afvikling] 677" descr="preencoded.png">
            <a:hlinkClick r:id="rId97" tooltip="Planlægning og afvikling af job, fx Data Factory, Airflow eller Databricks Workflows." action="ppaction://hlinksldjump"/>
          </p:cNvPr>
          <p:cNvPicPr>
            <a:picLocks noChangeAspect="1"/>
          </p:cNvPicPr>
          <p:nvPr/>
        </p:nvPicPr>
        <p:blipFill>
          <a:blip r:embed="rId96"/>
          <a:stretch>
            <a:fillRect/>
          </a:stretch>
        </p:blipFill>
        <p:spPr>
          <a:xfrm>
            <a:off x="7173468" y="4014216"/>
            <a:ext cx="182880" cy="182880"/>
          </a:xfrm>
          <a:prstGeom prst="rect">
            <a:avLst/>
          </a:prstGeom>
        </p:spPr>
      </p:pic>
      <p:sp>
        <p:nvSpPr>
          <p:cNvPr id="108" name="Kort 678">
            <a:hlinkClick r:id="rId98" tooltip="Hvilke regioner data ligger i. Vigtigt for persondata og krav om data i EU." action="ppaction://hlinksldjump"/>
          </p:cNvPr>
          <p:cNvSpPr/>
          <p:nvPr/>
        </p:nvSpPr>
        <p:spPr>
          <a:xfrm>
            <a:off x="3840480" y="4425696"/>
            <a:ext cx="923544"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50" dirty="0">
                <a:solidFill>
                  <a:schemeClr val="tx1"/>
                </a:solidFill>
              </a:rPr>
              <a:t>Geo</a:t>
            </a:r>
            <a:endParaRPr lang="en-US" sz="950" dirty="0"/>
          </a:p>
        </p:txBody>
      </p:sp>
      <p:pic>
        <p:nvPicPr>
          <p:cNvPr id="109" name="Ikon Geo 679" descr="preencoded.png">
            <a:hlinkClick r:id="rId100" tooltip="Hvilke regioner data ligger i. Vigtigt for persondata og krav om data i EU." action="ppaction://hlinksldjump"/>
          </p:cNvPr>
          <p:cNvPicPr>
            <a:picLocks noChangeAspect="1"/>
          </p:cNvPicPr>
          <p:nvPr/>
        </p:nvPicPr>
        <p:blipFill>
          <a:blip r:embed="rId99"/>
          <a:stretch>
            <a:fillRect/>
          </a:stretch>
        </p:blipFill>
        <p:spPr>
          <a:xfrm>
            <a:off x="3922776" y="4462272"/>
            <a:ext cx="164592" cy="164592"/>
          </a:xfrm>
          <a:prstGeom prst="rect">
            <a:avLst/>
          </a:prstGeom>
        </p:spPr>
      </p:pic>
      <p:sp>
        <p:nvSpPr>
          <p:cNvPr id="110" name="Kort 680">
            <a:hlinkClick r:id="rId101" tooltip="Udviklingsmiljø." action="ppaction://hlinksldjump"/>
          </p:cNvPr>
          <p:cNvSpPr/>
          <p:nvPr/>
        </p:nvSpPr>
        <p:spPr>
          <a:xfrm>
            <a:off x="4828032" y="4425696"/>
            <a:ext cx="923544"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50" dirty="0">
                <a:solidFill>
                  <a:schemeClr val="tx1"/>
                </a:solidFill>
              </a:rPr>
              <a:t>Dev</a:t>
            </a:r>
            <a:endParaRPr lang="en-US" sz="950" dirty="0"/>
          </a:p>
        </p:txBody>
      </p:sp>
      <p:pic>
        <p:nvPicPr>
          <p:cNvPr id="111" name="Ikon Dev 681" descr="preencoded.png">
            <a:hlinkClick r:id="rId103" tooltip="Udviklingsmiljø." action="ppaction://hlinksldjump"/>
          </p:cNvPr>
          <p:cNvPicPr>
            <a:picLocks noChangeAspect="1"/>
          </p:cNvPicPr>
          <p:nvPr/>
        </p:nvPicPr>
        <p:blipFill>
          <a:blip r:embed="rId102"/>
          <a:stretch>
            <a:fillRect/>
          </a:stretch>
        </p:blipFill>
        <p:spPr>
          <a:xfrm>
            <a:off x="4910328" y="4462272"/>
            <a:ext cx="164592" cy="164592"/>
          </a:xfrm>
          <a:prstGeom prst="rect">
            <a:avLst/>
          </a:prstGeom>
        </p:spPr>
      </p:pic>
      <p:sp>
        <p:nvSpPr>
          <p:cNvPr id="112" name="Kort 682">
            <a:hlinkClick r:id="rId104" tooltip="Testmiljø med data, der ligner produktion. Maskér persondata." action="ppaction://hlinksldjump"/>
          </p:cNvPr>
          <p:cNvSpPr/>
          <p:nvPr/>
        </p:nvSpPr>
        <p:spPr>
          <a:xfrm>
            <a:off x="5815584" y="4425696"/>
            <a:ext cx="923544"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50" dirty="0">
                <a:solidFill>
                  <a:schemeClr val="tx1"/>
                </a:solidFill>
              </a:rPr>
              <a:t>Test</a:t>
            </a:r>
            <a:endParaRPr lang="en-US" sz="950" dirty="0"/>
          </a:p>
        </p:txBody>
      </p:sp>
      <p:pic>
        <p:nvPicPr>
          <p:cNvPr id="113" name="Ikon Test 683" descr="preencoded.png">
            <a:hlinkClick r:id="rId106" tooltip="Testmiljø med data, der ligner produktion. Maskér persondata." action="ppaction://hlinksldjump"/>
          </p:cNvPr>
          <p:cNvPicPr>
            <a:picLocks noChangeAspect="1"/>
          </p:cNvPicPr>
          <p:nvPr/>
        </p:nvPicPr>
        <p:blipFill>
          <a:blip r:embed="rId105"/>
          <a:stretch>
            <a:fillRect/>
          </a:stretch>
        </p:blipFill>
        <p:spPr>
          <a:xfrm>
            <a:off x="5897880" y="4462272"/>
            <a:ext cx="164592" cy="164592"/>
          </a:xfrm>
          <a:prstGeom prst="rect">
            <a:avLst/>
          </a:prstGeom>
        </p:spPr>
      </p:pic>
      <p:sp>
        <p:nvSpPr>
          <p:cNvPr id="114" name="Kort 684">
            <a:hlinkClick r:id="rId107" tooltip="Produktionsmiljø." action="ppaction://hlinksldjump"/>
          </p:cNvPr>
          <p:cNvSpPr/>
          <p:nvPr/>
        </p:nvSpPr>
        <p:spPr>
          <a:xfrm>
            <a:off x="6803136" y="4425696"/>
            <a:ext cx="923544"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950" dirty="0">
                <a:solidFill>
                  <a:schemeClr val="tx1"/>
                </a:solidFill>
              </a:rPr>
              <a:t>Prod</a:t>
            </a:r>
            <a:endParaRPr lang="en-US" sz="950" dirty="0"/>
          </a:p>
        </p:txBody>
      </p:sp>
      <p:pic>
        <p:nvPicPr>
          <p:cNvPr id="115" name="Ikon Prod 685" descr="preencoded.png">
            <a:hlinkClick r:id="rId109" tooltip="Produktionsmiljø." action="ppaction://hlinksldjump"/>
          </p:cNvPr>
          <p:cNvPicPr>
            <a:picLocks noChangeAspect="1"/>
          </p:cNvPicPr>
          <p:nvPr/>
        </p:nvPicPr>
        <p:blipFill>
          <a:blip r:embed="rId108"/>
          <a:stretch>
            <a:fillRect/>
          </a:stretch>
        </p:blipFill>
        <p:spPr>
          <a:xfrm>
            <a:off x="6885432" y="4462272"/>
            <a:ext cx="164592" cy="164592"/>
          </a:xfrm>
          <a:prstGeom prst="rect">
            <a:avLst/>
          </a:prstGeom>
        </p:spPr>
      </p:pic>
      <p:sp>
        <p:nvSpPr>
          <p:cNvPr id="116" name="Kort 686">
            <a:hlinkClick r:id="rId110" tooltip="Administrationsportal for platformen. Skriv produktet." action="ppaction://hlinksldjump"/>
          </p:cNvPr>
          <p:cNvSpPr/>
          <p:nvPr/>
        </p:nvSpPr>
        <p:spPr>
          <a:xfrm>
            <a:off x="3840480" y="4700016"/>
            <a:ext cx="1911096"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1000" dirty="0">
                <a:solidFill>
                  <a:schemeClr val="tx1"/>
                </a:solidFill>
              </a:rPr>
              <a:t>[Portal]</a:t>
            </a:r>
            <a:endParaRPr lang="en-US" sz="1000" dirty="0"/>
          </a:p>
        </p:txBody>
      </p:sp>
      <p:pic>
        <p:nvPicPr>
          <p:cNvPr id="117" name="Ikon [Portal] 687" descr="preencoded.png">
            <a:hlinkClick r:id="rId112" tooltip="Administrationsportal for platformen. Skriv produktet." action="ppaction://hlinksldjump"/>
          </p:cNvPr>
          <p:cNvPicPr>
            <a:picLocks noChangeAspect="1"/>
          </p:cNvPicPr>
          <p:nvPr/>
        </p:nvPicPr>
        <p:blipFill>
          <a:blip r:embed="rId111"/>
          <a:stretch>
            <a:fillRect/>
          </a:stretch>
        </p:blipFill>
        <p:spPr>
          <a:xfrm>
            <a:off x="3922776" y="4736592"/>
            <a:ext cx="164592" cy="164592"/>
          </a:xfrm>
          <a:prstGeom prst="rect">
            <a:avLst/>
          </a:prstGeom>
        </p:spPr>
      </p:pic>
      <p:sp>
        <p:nvSpPr>
          <p:cNvPr id="118" name="Kort 688">
            <a:hlinkClick r:id="rId113" tooltip="Styring af lagring, adgang til lager og livscyklus for filer. Skriv værktøjet." action="ppaction://hlinksldjump"/>
          </p:cNvPr>
          <p:cNvSpPr/>
          <p:nvPr/>
        </p:nvSpPr>
        <p:spPr>
          <a:xfrm>
            <a:off x="5815584" y="4700016"/>
            <a:ext cx="1911096"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1000" dirty="0">
                <a:solidFill>
                  <a:schemeClr val="tx1"/>
                </a:solidFill>
              </a:rPr>
              <a:t>[Lagerstyring]</a:t>
            </a:r>
            <a:endParaRPr lang="en-US" sz="1000" dirty="0"/>
          </a:p>
        </p:txBody>
      </p:sp>
      <p:pic>
        <p:nvPicPr>
          <p:cNvPr id="119" name="Ikon [Lagerstyring] 689" descr="preencoded.png">
            <a:hlinkClick r:id="rId115" tooltip="Styring af lagring, adgang til lager og livscyklus for filer. Skriv værktøjet." action="ppaction://hlinksldjump"/>
          </p:cNvPr>
          <p:cNvPicPr>
            <a:picLocks noChangeAspect="1"/>
          </p:cNvPicPr>
          <p:nvPr/>
        </p:nvPicPr>
        <p:blipFill>
          <a:blip r:embed="rId114"/>
          <a:stretch>
            <a:fillRect/>
          </a:stretch>
        </p:blipFill>
        <p:spPr>
          <a:xfrm>
            <a:off x="5897880" y="4736592"/>
            <a:ext cx="164592" cy="164592"/>
          </a:xfrm>
          <a:prstGeom prst="rect">
            <a:avLst/>
          </a:prstGeom>
        </p:spPr>
      </p:pic>
      <p:sp>
        <p:nvSpPr>
          <p:cNvPr id="120" name="Gruppe SECURITY &amp; PRIVACY"/>
          <p:cNvSpPr/>
          <p:nvPr/>
        </p:nvSpPr>
        <p:spPr>
          <a:xfrm>
            <a:off x="3799332" y="5047488"/>
            <a:ext cx="3968496" cy="841248"/>
          </a:xfrm>
          <a:prstGeom prst="roundRect">
            <a:avLst>
              <a:gd name="adj" fmla="val 9783"/>
            </a:avLst>
          </a:prstGeom>
          <a:solidFill>
            <a:schemeClr val="accent2">
              <a:alpha val="12000"/>
            </a:schemeClr>
          </a:solidFill>
          <a:ln/>
        </p:spPr>
      </p:sp>
      <p:sp>
        <p:nvSpPr>
          <p:cNvPr id="121" name="Etiket SECURITY &amp;amp; PRIVACY 690"/>
          <p:cNvSpPr txBox="1"/>
          <p:nvPr/>
        </p:nvSpPr>
        <p:spPr>
          <a:xfrm>
            <a:off x="3840480" y="5065776"/>
            <a:ext cx="3886200" cy="228600"/>
          </a:xfrm>
          <a:prstGeom prst="rect">
            <a:avLst/>
          </a:prstGeom>
          <a:noFill/>
          <a:ln/>
        </p:spPr>
        <p:txBody>
          <a:bodyPr wrap="square" lIns="0" tIns="0" rIns="0" bIns="0" rtlCol="0" anchor="ctr"/>
          <a:lstStyle/>
          <a:p>
            <a:pPr algn="l" indent="0" marL="0">
              <a:buNone/>
            </a:pPr>
            <a:r>
              <a:rPr lang="en-US" sz="1000" b="1" dirty="0">
                <a:solidFill>
                  <a:schemeClr val="accent1"/>
                </a:solidFill>
              </a:rPr>
              <a:t>SECURITY &amp; PRIVACY</a:t>
            </a:r>
            <a:endParaRPr lang="en-US" sz="1000" dirty="0"/>
          </a:p>
        </p:txBody>
      </p:sp>
      <p:sp>
        <p:nvSpPr>
          <p:cNvPr id="122" name="Kort 691">
            <a:hlinkClick r:id="rId116" tooltip="Identitet og adgangsstyring, fx Entra ID, roller og grupper." action="ppaction://hlinksldjump"/>
          </p:cNvPr>
          <p:cNvSpPr/>
          <p:nvPr/>
        </p:nvSpPr>
        <p:spPr>
          <a:xfrm>
            <a:off x="3840480" y="5294376"/>
            <a:ext cx="125272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[Adgang]</a:t>
            </a:r>
            <a:endParaRPr lang="en-US" sz="1000" dirty="0"/>
          </a:p>
        </p:txBody>
      </p:sp>
      <p:pic>
        <p:nvPicPr>
          <p:cNvPr id="123" name="Ikon [Adgang] 692" descr="preencoded.png">
            <a:hlinkClick r:id="rId118" tooltip="Identitet og adgangsstyring, fx Entra ID, roller og grupper." action="ppaction://hlinksldjump"/>
          </p:cNvPr>
          <p:cNvPicPr>
            <a:picLocks noChangeAspect="1"/>
          </p:cNvPicPr>
          <p:nvPr/>
        </p:nvPicPr>
        <p:blipFill>
          <a:blip r:embed="rId117"/>
          <a:stretch>
            <a:fillRect/>
          </a:stretch>
        </p:blipFill>
        <p:spPr>
          <a:xfrm>
            <a:off x="3922776" y="5330952"/>
            <a:ext cx="182880" cy="182880"/>
          </a:xfrm>
          <a:prstGeom prst="rect">
            <a:avLst/>
          </a:prstGeom>
        </p:spPr>
      </p:pic>
      <p:sp>
        <p:nvSpPr>
          <p:cNvPr id="124" name="Kort 693">
            <a:hlinkClick r:id="rId119" tooltip="Kryptering af data og nøgler, fx Key Vault eller KMS." action="ppaction://hlinksldjump"/>
          </p:cNvPr>
          <p:cNvSpPr/>
          <p:nvPr/>
        </p:nvSpPr>
        <p:spPr>
          <a:xfrm>
            <a:off x="5157216" y="5294376"/>
            <a:ext cx="125272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[Kryptering]</a:t>
            </a:r>
            <a:endParaRPr lang="en-US" sz="1000" dirty="0"/>
          </a:p>
        </p:txBody>
      </p:sp>
      <p:pic>
        <p:nvPicPr>
          <p:cNvPr id="125" name="Ikon [Kryptering] 694" descr="preencoded.png">
            <a:hlinkClick r:id="rId121" tooltip="Kryptering af data og nøgler, fx Key Vault eller KMS." action="ppaction://hlinksldjump"/>
          </p:cNvPr>
          <p:cNvPicPr>
            <a:picLocks noChangeAspect="1"/>
          </p:cNvPicPr>
          <p:nvPr/>
        </p:nvPicPr>
        <p:blipFill>
          <a:blip r:embed="rId120"/>
          <a:stretch>
            <a:fillRect/>
          </a:stretch>
        </p:blipFill>
        <p:spPr>
          <a:xfrm>
            <a:off x="5239512" y="5330952"/>
            <a:ext cx="182880" cy="182880"/>
          </a:xfrm>
          <a:prstGeom prst="rect">
            <a:avLst/>
          </a:prstGeom>
        </p:spPr>
      </p:pic>
      <p:sp>
        <p:nvSpPr>
          <p:cNvPr id="126" name="Kort 695">
            <a:hlinkClick r:id="rId122" tooltip="Mærkning af data efter følsomhed, fx Purview eller Macie." action="ppaction://hlinksldjump"/>
          </p:cNvPr>
          <p:cNvSpPr/>
          <p:nvPr/>
        </p:nvSpPr>
        <p:spPr>
          <a:xfrm>
            <a:off x="6473952" y="5294376"/>
            <a:ext cx="125272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[Klassificering]</a:t>
            </a:r>
            <a:endParaRPr lang="en-US" sz="1000" dirty="0"/>
          </a:p>
        </p:txBody>
      </p:sp>
      <p:pic>
        <p:nvPicPr>
          <p:cNvPr id="127" name="Ikon [Klassificering] 696" descr="preencoded.png">
            <a:hlinkClick r:id="rId124" tooltip="Mærkning af data efter følsomhed, fx Purview eller Macie." action="ppaction://hlinksldjump"/>
          </p:cNvPr>
          <p:cNvPicPr>
            <a:picLocks noChangeAspect="1"/>
          </p:cNvPicPr>
          <p:nvPr/>
        </p:nvPicPr>
        <p:blipFill>
          <a:blip r:embed="rId123"/>
          <a:stretch>
            <a:fillRect/>
          </a:stretch>
        </p:blipFill>
        <p:spPr>
          <a:xfrm>
            <a:off x="6556248" y="5330952"/>
            <a:ext cx="182880" cy="182880"/>
          </a:xfrm>
          <a:prstGeom prst="rect">
            <a:avLst/>
          </a:prstGeom>
        </p:spPr>
      </p:pic>
      <p:sp>
        <p:nvSpPr>
          <p:cNvPr id="128" name="Kort 697">
            <a:hlinkClick r:id="rId125" tooltip="Maskering af persondata i test og analyse. Skriv værktøjet." action="ppaction://hlinksldjump"/>
          </p:cNvPr>
          <p:cNvSpPr/>
          <p:nvPr/>
        </p:nvSpPr>
        <p:spPr>
          <a:xfrm>
            <a:off x="3840480" y="5586984"/>
            <a:ext cx="125272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[Maskering]</a:t>
            </a:r>
            <a:endParaRPr lang="en-US" sz="1000" dirty="0"/>
          </a:p>
        </p:txBody>
      </p:sp>
      <p:pic>
        <p:nvPicPr>
          <p:cNvPr id="129" name="Ikon [Maskering] 698" descr="preencoded.png">
            <a:hlinkClick r:id="rId127" tooltip="Maskering af persondata i test og analyse. Skriv værktøjet." action="ppaction://hlinksldjump"/>
          </p:cNvPr>
          <p:cNvPicPr>
            <a:picLocks noChangeAspect="1"/>
          </p:cNvPicPr>
          <p:nvPr/>
        </p:nvPicPr>
        <p:blipFill>
          <a:blip r:embed="rId126"/>
          <a:stretch>
            <a:fillRect/>
          </a:stretch>
        </p:blipFill>
        <p:spPr>
          <a:xfrm>
            <a:off x="3922776" y="5623560"/>
            <a:ext cx="182880" cy="182880"/>
          </a:xfrm>
          <a:prstGeom prst="rect">
            <a:avLst/>
          </a:prstGeom>
        </p:spPr>
      </p:pic>
      <p:sp>
        <p:nvSpPr>
          <p:cNvPr id="130" name="Kort 699">
            <a:hlinkClick r:id="rId128" tooltip="Regler for opbevaring og sletning af data. Skriv værktøj eller regel." action="ppaction://hlinksldjump"/>
          </p:cNvPr>
          <p:cNvSpPr/>
          <p:nvPr/>
        </p:nvSpPr>
        <p:spPr>
          <a:xfrm>
            <a:off x="5157216" y="5586984"/>
            <a:ext cx="125272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[Retention]</a:t>
            </a:r>
            <a:endParaRPr lang="en-US" sz="1000" dirty="0"/>
          </a:p>
        </p:txBody>
      </p:sp>
      <p:pic>
        <p:nvPicPr>
          <p:cNvPr id="131" name="Ikon [Retention] 700" descr="preencoded.png">
            <a:hlinkClick r:id="rId130" tooltip="Regler for opbevaring og sletning af data. Skriv værktøj eller regel." action="ppaction://hlinksldjump"/>
          </p:cNvPr>
          <p:cNvPicPr>
            <a:picLocks noChangeAspect="1"/>
          </p:cNvPicPr>
          <p:nvPr/>
        </p:nvPicPr>
        <p:blipFill>
          <a:blip r:embed="rId129"/>
          <a:stretch>
            <a:fillRect/>
          </a:stretch>
        </p:blipFill>
        <p:spPr>
          <a:xfrm>
            <a:off x="5239512" y="5623560"/>
            <a:ext cx="182880" cy="182880"/>
          </a:xfrm>
          <a:prstGeom prst="rect">
            <a:avLst/>
          </a:prstGeom>
        </p:spPr>
      </p:pic>
      <p:sp>
        <p:nvSpPr>
          <p:cNvPr id="132" name="Kort 701">
            <a:hlinkClick r:id="rId131" tooltip="Log over, hvem der har set og ændret data. Skriv værktøjet." action="ppaction://hlinksldjump"/>
          </p:cNvPr>
          <p:cNvSpPr/>
          <p:nvPr/>
        </p:nvSpPr>
        <p:spPr>
          <a:xfrm>
            <a:off x="6473952" y="5586984"/>
            <a:ext cx="1252728" cy="25603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42900" tIns="0" rIns="25400" bIns="0" rtlCol="0" anchor="ctr"/>
          <a:lstStyle/>
          <a:p>
            <a:pPr algn="l" indent="0" marL="0">
              <a:buNone/>
            </a:pPr>
            <a:r>
              <a:rPr lang="en-US" sz="1000" dirty="0">
                <a:solidFill>
                  <a:schemeClr val="tx1"/>
                </a:solidFill>
              </a:rPr>
              <a:t>[Audit log]</a:t>
            </a:r>
            <a:endParaRPr lang="en-US" sz="1000" dirty="0"/>
          </a:p>
        </p:txBody>
      </p:sp>
      <p:pic>
        <p:nvPicPr>
          <p:cNvPr id="133" name="Ikon [Audit log] 702" descr="preencoded.png">
            <a:hlinkClick r:id="rId133" tooltip="Log over, hvem der har set og ændret data. Skriv værktøjet." action="ppaction://hlinksldjump"/>
          </p:cNvPr>
          <p:cNvPicPr>
            <a:picLocks noChangeAspect="1"/>
          </p:cNvPicPr>
          <p:nvPr/>
        </p:nvPicPr>
        <p:blipFill>
          <a:blip r:embed="rId132"/>
          <a:stretch>
            <a:fillRect/>
          </a:stretch>
        </p:blipFill>
        <p:spPr>
          <a:xfrm>
            <a:off x="6556248" y="5623560"/>
            <a:ext cx="182880" cy="182880"/>
          </a:xfrm>
          <a:prstGeom prst="rect">
            <a:avLst/>
          </a:prstGeom>
        </p:spPr>
      </p:pic>
      <p:sp>
        <p:nvSpPr>
          <p:cNvPr id="134" name="Gruppe EXPOSE &amp; PROVISION"/>
          <p:cNvSpPr/>
          <p:nvPr/>
        </p:nvSpPr>
        <p:spPr>
          <a:xfrm>
            <a:off x="7914132" y="1280160"/>
            <a:ext cx="1499616" cy="2359152"/>
          </a:xfrm>
          <a:prstGeom prst="roundRect">
            <a:avLst>
              <a:gd name="adj" fmla="val 5488"/>
            </a:avLst>
          </a:prstGeom>
          <a:solidFill>
            <a:schemeClr val="accent1">
              <a:alpha val="10000"/>
            </a:schemeClr>
          </a:solidFill>
          <a:ln/>
        </p:spPr>
      </p:sp>
      <p:sp>
        <p:nvSpPr>
          <p:cNvPr id="135" name="Etiket EXPOSE &amp;amp; PROVISION 703"/>
          <p:cNvSpPr txBox="1"/>
          <p:nvPr/>
        </p:nvSpPr>
        <p:spPr>
          <a:xfrm>
            <a:off x="7955280" y="129844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EXPOSE &amp; PROVISION</a:t>
            </a:r>
            <a:endParaRPr lang="en-US" sz="1000" dirty="0"/>
          </a:p>
        </p:txBody>
      </p:sp>
      <p:sp>
        <p:nvSpPr>
          <p:cNvPr id="136" name="Kort 704">
            <a:hlinkClick r:id="rId134" tooltip="Fælles forretningsbegreber og beregninger, så alle tal betyder det samme. Skriv produktet." action="ppaction://hlinksldjump"/>
          </p:cNvPr>
          <p:cNvSpPr/>
          <p:nvPr/>
        </p:nvSpPr>
        <p:spPr>
          <a:xfrm>
            <a:off x="7955280" y="1527048"/>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[Semantic layer]</a:t>
            </a:r>
            <a:endParaRPr lang="en-US" sz="1000" dirty="0"/>
          </a:p>
        </p:txBody>
      </p:sp>
      <p:pic>
        <p:nvPicPr>
          <p:cNvPr id="137" name="Ikon [Semantic layer] 705" descr="preencoded.png">
            <a:hlinkClick r:id="rId136" tooltip="Fælles forretningsbegreber og beregninger, så alle tal betyder det samme. Skriv produktet." action="ppaction://hlinksldjump"/>
          </p:cNvPr>
          <p:cNvPicPr>
            <a:picLocks noChangeAspect="1"/>
          </p:cNvPicPr>
          <p:nvPr/>
        </p:nvPicPr>
        <p:blipFill>
          <a:blip r:embed="rId135"/>
          <a:stretch>
            <a:fillRect/>
          </a:stretch>
        </p:blipFill>
        <p:spPr>
          <a:xfrm>
            <a:off x="8037576" y="1563624"/>
            <a:ext cx="219456" cy="219456"/>
          </a:xfrm>
          <a:prstGeom prst="rect">
            <a:avLst/>
          </a:prstGeom>
        </p:spPr>
      </p:pic>
      <p:sp>
        <p:nvSpPr>
          <p:cNvPr id="138" name="Kort 706">
            <a:hlinkClick r:id="rId137" tooltip="Datasæt med en ejer, en beskrivelse og aftalt kvalitet, som andre kan genbruge." action="ppaction://hlinksldjump"/>
          </p:cNvPr>
          <p:cNvSpPr/>
          <p:nvPr/>
        </p:nvSpPr>
        <p:spPr>
          <a:xfrm>
            <a:off x="7955280" y="1883664"/>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 products]</a:t>
            </a:r>
            <a:endParaRPr lang="en-US" sz="1000" dirty="0"/>
          </a:p>
        </p:txBody>
      </p:sp>
      <p:pic>
        <p:nvPicPr>
          <p:cNvPr id="139" name="Ikon [Data products] 707" descr="preencoded.png">
            <a:hlinkClick r:id="rId139" tooltip="Datasæt med en ejer, en beskrivelse og aftalt kvalitet, som andre kan genbruge." action="ppaction://hlinksldjump"/>
          </p:cNvPr>
          <p:cNvPicPr>
            <a:picLocks noChangeAspect="1"/>
          </p:cNvPicPr>
          <p:nvPr/>
        </p:nvPicPr>
        <p:blipFill>
          <a:blip r:embed="rId138"/>
          <a:stretch>
            <a:fillRect/>
          </a:stretch>
        </p:blipFill>
        <p:spPr>
          <a:xfrm>
            <a:off x="8037576" y="1920240"/>
            <a:ext cx="219456" cy="219456"/>
          </a:xfrm>
          <a:prstGeom prst="rect">
            <a:avLst/>
          </a:prstGeom>
        </p:spPr>
      </p:pic>
      <p:sp>
        <p:nvSpPr>
          <p:cNvPr id="140" name="Kort 708">
            <a:hlinkClick r:id="rId140" tooltip="API til at hente eller udstille data. Skriv produktet, fx en API-gateway." action="ppaction://hlinksldjump"/>
          </p:cNvPr>
          <p:cNvSpPr/>
          <p:nvPr/>
        </p:nvSpPr>
        <p:spPr>
          <a:xfrm>
            <a:off x="7955280" y="2240280"/>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[API]</a:t>
            </a:r>
            <a:endParaRPr lang="en-US" sz="1000" dirty="0"/>
          </a:p>
        </p:txBody>
      </p:sp>
      <p:pic>
        <p:nvPicPr>
          <p:cNvPr id="141" name="Ikon [API] 709" descr="preencoded.png">
            <a:hlinkClick r:id="rId142" tooltip="API til at hente eller udstille data. Skriv produktet, fx en API-gateway." action="ppaction://hlinksldjump"/>
          </p:cNvPr>
          <p:cNvPicPr>
            <a:picLocks noChangeAspect="1"/>
          </p:cNvPicPr>
          <p:nvPr/>
        </p:nvPicPr>
        <p:blipFill>
          <a:blip r:embed="rId141"/>
          <a:stretch>
            <a:fillRect/>
          </a:stretch>
        </p:blipFill>
        <p:spPr>
          <a:xfrm>
            <a:off x="8037576" y="2276856"/>
            <a:ext cx="219456" cy="219456"/>
          </a:xfrm>
          <a:prstGeom prst="rect">
            <a:avLst/>
          </a:prstGeom>
        </p:spPr>
      </p:pic>
      <p:sp>
        <p:nvSpPr>
          <p:cNvPr id="142" name="Kort 710">
            <a:hlinkClick r:id="rId143" tooltip="Udtræk af data til filer eller andre systemer. Skriv værktøjet." action="ppaction://hlinksldjump"/>
          </p:cNvPr>
          <p:cNvSpPr/>
          <p:nvPr/>
        </p:nvSpPr>
        <p:spPr>
          <a:xfrm>
            <a:off x="7955280" y="2596896"/>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[Eksport]</a:t>
            </a:r>
            <a:endParaRPr lang="en-US" sz="1000" dirty="0"/>
          </a:p>
        </p:txBody>
      </p:sp>
      <p:pic>
        <p:nvPicPr>
          <p:cNvPr id="143" name="Ikon [Eksport] 711" descr="preencoded.png">
            <a:hlinkClick r:id="rId145" tooltip="Udtræk af data til filer eller andre systemer. Skriv værktøjet." action="ppaction://hlinksldjump"/>
          </p:cNvPr>
          <p:cNvPicPr>
            <a:picLocks noChangeAspect="1"/>
          </p:cNvPicPr>
          <p:nvPr/>
        </p:nvPicPr>
        <p:blipFill>
          <a:blip r:embed="rId144"/>
          <a:stretch>
            <a:fillRect/>
          </a:stretch>
        </p:blipFill>
        <p:spPr>
          <a:xfrm>
            <a:off x="8037576" y="2633472"/>
            <a:ext cx="219456" cy="219456"/>
          </a:xfrm>
          <a:prstGeom prst="rect">
            <a:avLst/>
          </a:prstGeom>
        </p:spPr>
      </p:pic>
      <p:sp>
        <p:nvSpPr>
          <p:cNvPr id="144" name="Kort 712">
            <a:hlinkClick r:id="rId146" tooltip="Direkte forespørgsler på data med SQL. Skriv værktøjet." action="ppaction://hlinksldjump"/>
          </p:cNvPr>
          <p:cNvSpPr/>
          <p:nvPr/>
        </p:nvSpPr>
        <p:spPr>
          <a:xfrm>
            <a:off x="7955280" y="2953512"/>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[Query]</a:t>
            </a:r>
            <a:endParaRPr lang="en-US" sz="1000" dirty="0"/>
          </a:p>
        </p:txBody>
      </p:sp>
      <p:pic>
        <p:nvPicPr>
          <p:cNvPr id="145" name="Ikon [Query] 713" descr="preencoded.png">
            <a:hlinkClick r:id="rId148" tooltip="Direkte forespørgsler på data med SQL. Skriv værktøjet." action="ppaction://hlinksldjump"/>
          </p:cNvPr>
          <p:cNvPicPr>
            <a:picLocks noChangeAspect="1"/>
          </p:cNvPicPr>
          <p:nvPr/>
        </p:nvPicPr>
        <p:blipFill>
          <a:blip r:embed="rId147"/>
          <a:stretch>
            <a:fillRect/>
          </a:stretch>
        </p:blipFill>
        <p:spPr>
          <a:xfrm>
            <a:off x="8037576" y="2990088"/>
            <a:ext cx="219456" cy="219456"/>
          </a:xfrm>
          <a:prstGeom prst="rect">
            <a:avLst/>
          </a:prstGeom>
        </p:spPr>
      </p:pic>
      <p:sp>
        <p:nvSpPr>
          <p:cNvPr id="146" name="Kort 714">
            <a:hlinkClick r:id="rId149" tooltip="Færdig integration til et bestemt system. Skriv produkt eller system." action="ppaction://hlinksldjump"/>
          </p:cNvPr>
          <p:cNvSpPr/>
          <p:nvPr/>
        </p:nvSpPr>
        <p:spPr>
          <a:xfrm>
            <a:off x="7955280" y="3310128"/>
            <a:ext cx="1417320" cy="292608"/>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[Connector]</a:t>
            </a:r>
            <a:endParaRPr lang="en-US" sz="1000" dirty="0"/>
          </a:p>
        </p:txBody>
      </p:sp>
      <p:pic>
        <p:nvPicPr>
          <p:cNvPr id="147" name="Ikon [Connector] 715" descr="preencoded.png">
            <a:hlinkClick r:id="rId151" tooltip="Færdig integration til et bestemt system. Skriv produkt eller system." action="ppaction://hlinksldjump"/>
          </p:cNvPr>
          <p:cNvPicPr>
            <a:picLocks noChangeAspect="1"/>
          </p:cNvPicPr>
          <p:nvPr/>
        </p:nvPicPr>
        <p:blipFill>
          <a:blip r:embed="rId150"/>
          <a:stretch>
            <a:fillRect/>
          </a:stretch>
        </p:blipFill>
        <p:spPr>
          <a:xfrm>
            <a:off x="8037576" y="3346704"/>
            <a:ext cx="219456" cy="219456"/>
          </a:xfrm>
          <a:prstGeom prst="rect">
            <a:avLst/>
          </a:prstGeom>
        </p:spPr>
      </p:pic>
      <p:sp>
        <p:nvSpPr>
          <p:cNvPr id="148" name="Gruppe MANAGEMENT"/>
          <p:cNvSpPr/>
          <p:nvPr/>
        </p:nvSpPr>
        <p:spPr>
          <a:xfrm>
            <a:off x="7914132" y="3703320"/>
            <a:ext cx="1499616" cy="1901952"/>
          </a:xfrm>
          <a:prstGeom prst="roundRect">
            <a:avLst>
              <a:gd name="adj" fmla="val 5488"/>
            </a:avLst>
          </a:prstGeom>
          <a:solidFill>
            <a:srgbClr val="2A8C8C">
              <a:alpha val="15000"/>
            </a:srgbClr>
          </a:solidFill>
          <a:ln/>
        </p:spPr>
      </p:sp>
      <p:sp>
        <p:nvSpPr>
          <p:cNvPr id="149" name="Etiket MANAGEMENT 716"/>
          <p:cNvSpPr txBox="1"/>
          <p:nvPr/>
        </p:nvSpPr>
        <p:spPr>
          <a:xfrm>
            <a:off x="7955280" y="3721608"/>
            <a:ext cx="1417320" cy="228600"/>
          </a:xfrm>
          <a:prstGeom prst="rect">
            <a:avLst/>
          </a:prstGeom>
          <a:noFill/>
          <a:ln/>
        </p:spPr>
        <p:txBody>
          <a:bodyPr wrap="square" lIns="0" tIns="0" rIns="0" bIns="0" rtlCol="0" anchor="ctr"/>
          <a:lstStyle/>
          <a:p>
            <a:pPr algn="l" indent="0" marL="0">
              <a:buNone/>
            </a:pPr>
            <a:r>
              <a:rPr lang="en-US" sz="1000" b="1" dirty="0">
                <a:solidFill>
                  <a:schemeClr val="accent1"/>
                </a:solidFill>
              </a:rPr>
              <a:t>MANAGEMENT</a:t>
            </a:r>
            <a:endParaRPr lang="en-US" sz="1000" dirty="0"/>
          </a:p>
        </p:txBody>
      </p:sp>
      <p:sp>
        <p:nvSpPr>
          <p:cNvPr id="150" name="Kort 717">
            <a:hlinkClick r:id="rId152" tooltip="Datakatalog med beskrivelser, ejere og begreber, fx Purview, Collibra eller Unity Catalog." action="ppaction://hlinksldjump"/>
          </p:cNvPr>
          <p:cNvSpPr/>
          <p:nvPr/>
        </p:nvSpPr>
        <p:spPr>
          <a:xfrm>
            <a:off x="7955280" y="3950208"/>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[Katalog]</a:t>
            </a:r>
            <a:endParaRPr lang="en-US" sz="1000" dirty="0"/>
          </a:p>
        </p:txBody>
      </p:sp>
      <p:pic>
        <p:nvPicPr>
          <p:cNvPr id="151" name="Ikon [Katalog] 718" descr="preencoded.png">
            <a:hlinkClick r:id="rId154" tooltip="Datakatalog med beskrivelser, ejere og begreber, fx Purview, Collibra eller Unity Catalog." action="ppaction://hlinksldjump"/>
          </p:cNvPr>
          <p:cNvPicPr>
            <a:picLocks noChangeAspect="1"/>
          </p:cNvPicPr>
          <p:nvPr/>
        </p:nvPicPr>
        <p:blipFill>
          <a:blip r:embed="rId153"/>
          <a:stretch>
            <a:fillRect/>
          </a:stretch>
        </p:blipFill>
        <p:spPr>
          <a:xfrm>
            <a:off x="8037576" y="3986784"/>
            <a:ext cx="201168" cy="201168"/>
          </a:xfrm>
          <a:prstGeom prst="rect">
            <a:avLst/>
          </a:prstGeom>
        </p:spPr>
      </p:pic>
      <p:sp>
        <p:nvSpPr>
          <p:cNvPr id="152" name="Kort 719">
            <a:hlinkClick r:id="rId155" tooltip="Viser, hvor data kommer fra og hvordan de er ændret. Skriv værktøjet." action="ppaction://hlinksldjump"/>
          </p:cNvPr>
          <p:cNvSpPr/>
          <p:nvPr/>
        </p:nvSpPr>
        <p:spPr>
          <a:xfrm>
            <a:off x="7955280" y="4279392"/>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[Lineage]</a:t>
            </a:r>
            <a:endParaRPr lang="en-US" sz="1000" dirty="0"/>
          </a:p>
        </p:txBody>
      </p:sp>
      <p:pic>
        <p:nvPicPr>
          <p:cNvPr id="153" name="Ikon [Lineage] 720" descr="preencoded.png">
            <a:hlinkClick r:id="rId157" tooltip="Viser, hvor data kommer fra og hvordan de er ændret. Skriv værktøjet." action="ppaction://hlinksldjump"/>
          </p:cNvPr>
          <p:cNvPicPr>
            <a:picLocks noChangeAspect="1"/>
          </p:cNvPicPr>
          <p:nvPr/>
        </p:nvPicPr>
        <p:blipFill>
          <a:blip r:embed="rId156"/>
          <a:stretch>
            <a:fillRect/>
          </a:stretch>
        </p:blipFill>
        <p:spPr>
          <a:xfrm>
            <a:off x="8037576" y="4315968"/>
            <a:ext cx="201168" cy="201168"/>
          </a:xfrm>
          <a:prstGeom prst="rect">
            <a:avLst/>
          </a:prstGeom>
        </p:spPr>
      </p:pic>
      <p:sp>
        <p:nvSpPr>
          <p:cNvPr id="154" name="Kort 721">
            <a:hlinkClick r:id="rId158" tooltip="Regler og målinger af datakvalitet. Skriv værktøjet." action="ppaction://hlinksldjump"/>
          </p:cNvPr>
          <p:cNvSpPr/>
          <p:nvPr/>
        </p:nvSpPr>
        <p:spPr>
          <a:xfrm>
            <a:off x="7955280" y="4608576"/>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[Kvalitet]</a:t>
            </a:r>
            <a:endParaRPr lang="en-US" sz="1000" dirty="0"/>
          </a:p>
        </p:txBody>
      </p:sp>
      <p:pic>
        <p:nvPicPr>
          <p:cNvPr id="155" name="Ikon [Kvalitet] 722" descr="preencoded.png">
            <a:hlinkClick r:id="rId160" tooltip="Regler og målinger af datakvalitet. Skriv værktøjet." action="ppaction://hlinksldjump"/>
          </p:cNvPr>
          <p:cNvPicPr>
            <a:picLocks noChangeAspect="1"/>
          </p:cNvPicPr>
          <p:nvPr/>
        </p:nvPicPr>
        <p:blipFill>
          <a:blip r:embed="rId159"/>
          <a:stretch>
            <a:fillRect/>
          </a:stretch>
        </p:blipFill>
        <p:spPr>
          <a:xfrm>
            <a:off x="8037576" y="4645152"/>
            <a:ext cx="201168" cy="201168"/>
          </a:xfrm>
          <a:prstGeom prst="rect">
            <a:avLst/>
          </a:prstGeom>
        </p:spPr>
      </p:pic>
      <p:sp>
        <p:nvSpPr>
          <p:cNvPr id="156" name="Kort 723">
            <a:hlinkClick r:id="rId161" tooltip="Fælles stamdata som kunder, produkter og lokationer. Skriv løsningen." action="ppaction://hlinksldjump"/>
          </p:cNvPr>
          <p:cNvSpPr/>
          <p:nvPr/>
        </p:nvSpPr>
        <p:spPr>
          <a:xfrm>
            <a:off x="7955280" y="4937760"/>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[Master data]</a:t>
            </a:r>
            <a:endParaRPr lang="en-US" sz="1000" dirty="0"/>
          </a:p>
        </p:txBody>
      </p:sp>
      <p:pic>
        <p:nvPicPr>
          <p:cNvPr id="157" name="Ikon [Master data] 724" descr="preencoded.png">
            <a:hlinkClick r:id="rId163" tooltip="Fælles stamdata som kunder, produkter og lokationer. Skriv løsningen." action="ppaction://hlinksldjump"/>
          </p:cNvPr>
          <p:cNvPicPr>
            <a:picLocks noChangeAspect="1"/>
          </p:cNvPicPr>
          <p:nvPr/>
        </p:nvPicPr>
        <p:blipFill>
          <a:blip r:embed="rId162"/>
          <a:stretch>
            <a:fillRect/>
          </a:stretch>
        </p:blipFill>
        <p:spPr>
          <a:xfrm>
            <a:off x="8037576" y="4974336"/>
            <a:ext cx="201168" cy="201168"/>
          </a:xfrm>
          <a:prstGeom prst="rect">
            <a:avLst/>
          </a:prstGeom>
        </p:spPr>
      </p:pic>
      <p:sp>
        <p:nvSpPr>
          <p:cNvPr id="158" name="Kort 725">
            <a:hlinkClick r:id="rId164" tooltip="Søgning i data og katalog. Skriv værktøjet." action="ppaction://hlinksldjump"/>
          </p:cNvPr>
          <p:cNvSpPr/>
          <p:nvPr/>
        </p:nvSpPr>
        <p:spPr>
          <a:xfrm>
            <a:off x="7955280" y="5266944"/>
            <a:ext cx="1417320"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dirty="0">
                <a:solidFill>
                  <a:schemeClr val="tx1"/>
                </a:solidFill>
              </a:rPr>
              <a:t>[Søgning]</a:t>
            </a:r>
            <a:endParaRPr lang="en-US" sz="1000" dirty="0"/>
          </a:p>
        </p:txBody>
      </p:sp>
      <p:pic>
        <p:nvPicPr>
          <p:cNvPr id="159" name="Ikon [Søgning] 726" descr="preencoded.png">
            <a:hlinkClick r:id="rId166" tooltip="Søgning i data og katalog. Skriv værktøjet." action="ppaction://hlinksldjump"/>
          </p:cNvPr>
          <p:cNvPicPr>
            <a:picLocks noChangeAspect="1"/>
          </p:cNvPicPr>
          <p:nvPr/>
        </p:nvPicPr>
        <p:blipFill>
          <a:blip r:embed="rId165"/>
          <a:stretch>
            <a:fillRect/>
          </a:stretch>
        </p:blipFill>
        <p:spPr>
          <a:xfrm>
            <a:off x="8037576" y="5303520"/>
            <a:ext cx="201168" cy="201168"/>
          </a:xfrm>
          <a:prstGeom prst="rect">
            <a:avLst/>
          </a:prstGeom>
        </p:spPr>
      </p:pic>
      <p:sp>
        <p:nvSpPr>
          <p:cNvPr id="160" name="Gruppe BI &amp; ANALYTICS"/>
          <p:cNvSpPr/>
          <p:nvPr/>
        </p:nvSpPr>
        <p:spPr>
          <a:xfrm>
            <a:off x="9560052" y="1280160"/>
            <a:ext cx="2304288" cy="1289304"/>
          </a:xfrm>
          <a:prstGeom prst="roundRect">
            <a:avLst>
              <a:gd name="adj" fmla="val 6383"/>
            </a:avLst>
          </a:prstGeom>
          <a:solidFill>
            <a:schemeClr val="accent4">
              <a:alpha val="15000"/>
            </a:schemeClr>
          </a:solidFill>
          <a:ln/>
        </p:spPr>
      </p:sp>
      <p:sp>
        <p:nvSpPr>
          <p:cNvPr id="161" name="Etiket BI &amp;amp; ANALYTICS 727"/>
          <p:cNvSpPr txBox="1"/>
          <p:nvPr/>
        </p:nvSpPr>
        <p:spPr>
          <a:xfrm>
            <a:off x="9601200" y="1298448"/>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BI &amp; ANALYTICS</a:t>
            </a:r>
            <a:endParaRPr lang="en-US" sz="1000" dirty="0"/>
          </a:p>
        </p:txBody>
      </p:sp>
      <p:sp>
        <p:nvSpPr>
          <p:cNvPr id="162" name="Kort 728">
            <a:hlinkClick r:id="rId167" tooltip="Værktøj til rapporter og dashboards, fx Power BI, Tableau eller Qlik." action="ppaction://hlinksldjump"/>
          </p:cNvPr>
          <p:cNvSpPr/>
          <p:nvPr/>
        </p:nvSpPr>
        <p:spPr>
          <a:xfrm>
            <a:off x="9601200" y="1527048"/>
            <a:ext cx="2221992"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b="1" dirty="0">
                <a:solidFill>
                  <a:schemeClr val="tx1"/>
                </a:solidFill>
              </a:rPr>
              <a:t>[BI-værktøj]</a:t>
            </a:r>
            <a:endParaRPr lang="en-US" sz="1000" dirty="0"/>
          </a:p>
        </p:txBody>
      </p:sp>
      <p:pic>
        <p:nvPicPr>
          <p:cNvPr id="163" name="Ikon [BI-værktøj] 729" descr="preencoded.png">
            <a:hlinkClick r:id="rId169" tooltip="Værktøj til rapporter og dashboards, fx Power BI, Tableau eller Qlik." action="ppaction://hlinksldjump"/>
          </p:cNvPr>
          <p:cNvPicPr>
            <a:picLocks noChangeAspect="1"/>
          </p:cNvPicPr>
          <p:nvPr/>
        </p:nvPicPr>
        <p:blipFill>
          <a:blip r:embed="rId168"/>
          <a:stretch>
            <a:fillRect/>
          </a:stretch>
        </p:blipFill>
        <p:spPr>
          <a:xfrm>
            <a:off x="9683496" y="1563624"/>
            <a:ext cx="201168" cy="201168"/>
          </a:xfrm>
          <a:prstGeom prst="rect">
            <a:avLst/>
          </a:prstGeom>
        </p:spPr>
      </p:pic>
      <p:sp>
        <p:nvSpPr>
          <p:cNvPr id="164" name="Kort 730">
            <a:hlinkClick r:id="rId170" tooltip="Data warehouse til BI, bygget på gold-laget." action="ppaction://hlinksldjump"/>
          </p:cNvPr>
          <p:cNvSpPr/>
          <p:nvPr/>
        </p:nvSpPr>
        <p:spPr>
          <a:xfrm>
            <a:off x="9601200" y="1837944"/>
            <a:ext cx="2221992" cy="21031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92100" tIns="0" rIns="25400" bIns="0" rtlCol="0" anchor="ctr"/>
          <a:lstStyle/>
          <a:p>
            <a:pPr algn="l" indent="0" marL="0">
              <a:buNone/>
            </a:pPr>
            <a:r>
              <a:rPr lang="en-US" sz="1000" dirty="0">
                <a:solidFill>
                  <a:schemeClr val="tx1"/>
                </a:solidFill>
              </a:rPr>
              <a:t>Data warehouse</a:t>
            </a:r>
            <a:endParaRPr lang="en-US" sz="1000" dirty="0"/>
          </a:p>
        </p:txBody>
      </p:sp>
      <p:pic>
        <p:nvPicPr>
          <p:cNvPr id="165" name="Ikon Data warehouse 731" descr="preencoded.png">
            <a:hlinkClick r:id="rId172" tooltip="Data warehouse til BI, bygget på gold-laget." action="ppaction://hlinksldjump"/>
          </p:cNvPr>
          <p:cNvPicPr>
            <a:picLocks noChangeAspect="1"/>
          </p:cNvPicPr>
          <p:nvPr/>
        </p:nvPicPr>
        <p:blipFill>
          <a:blip r:embed="rId171"/>
          <a:stretch>
            <a:fillRect/>
          </a:stretch>
        </p:blipFill>
        <p:spPr>
          <a:xfrm>
            <a:off x="9683496" y="1874520"/>
            <a:ext cx="137160" cy="137160"/>
          </a:xfrm>
          <a:prstGeom prst="rect">
            <a:avLst/>
          </a:prstGeom>
        </p:spPr>
      </p:pic>
      <p:sp>
        <p:nvSpPr>
          <p:cNvPr id="166" name="Kort 732">
            <a:hlinkClick r:id="rId173" tooltip="Dashboards til løbende opfølgning." action="ppaction://hlinksldjump"/>
          </p:cNvPr>
          <p:cNvSpPr/>
          <p:nvPr/>
        </p:nvSpPr>
        <p:spPr>
          <a:xfrm>
            <a:off x="9601200" y="2075688"/>
            <a:ext cx="2221992" cy="21031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92100" tIns="0" rIns="25400" bIns="0" rtlCol="0" anchor="ctr"/>
          <a:lstStyle/>
          <a:p>
            <a:pPr algn="l" indent="0" marL="0">
              <a:buNone/>
            </a:pPr>
            <a:r>
              <a:rPr lang="en-US" sz="1000" dirty="0">
                <a:solidFill>
                  <a:schemeClr val="tx1"/>
                </a:solidFill>
              </a:rPr>
              <a:t>Dashboard</a:t>
            </a:r>
            <a:endParaRPr lang="en-US" sz="1000" dirty="0"/>
          </a:p>
        </p:txBody>
      </p:sp>
      <p:pic>
        <p:nvPicPr>
          <p:cNvPr id="167" name="Ikon Dashboard 733" descr="preencoded.png">
            <a:hlinkClick r:id="rId175" tooltip="Dashboards til løbende opfølgning." action="ppaction://hlinksldjump"/>
          </p:cNvPr>
          <p:cNvPicPr>
            <a:picLocks noChangeAspect="1"/>
          </p:cNvPicPr>
          <p:nvPr/>
        </p:nvPicPr>
        <p:blipFill>
          <a:blip r:embed="rId174"/>
          <a:stretch>
            <a:fillRect/>
          </a:stretch>
        </p:blipFill>
        <p:spPr>
          <a:xfrm>
            <a:off x="9683496" y="2112264"/>
            <a:ext cx="137160" cy="137160"/>
          </a:xfrm>
          <a:prstGeom prst="rect">
            <a:avLst/>
          </a:prstGeom>
        </p:spPr>
      </p:pic>
      <p:sp>
        <p:nvSpPr>
          <p:cNvPr id="168" name="Kort 734">
            <a:hlinkClick r:id="rId176" tooltip="Faste rapporter." action="ppaction://hlinksldjump"/>
          </p:cNvPr>
          <p:cNvSpPr/>
          <p:nvPr/>
        </p:nvSpPr>
        <p:spPr>
          <a:xfrm>
            <a:off x="9601200" y="2313432"/>
            <a:ext cx="2221992" cy="210312"/>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92100" tIns="0" rIns="25400" bIns="0" rtlCol="0" anchor="ctr"/>
          <a:lstStyle/>
          <a:p>
            <a:pPr algn="l" indent="0" marL="0">
              <a:buNone/>
            </a:pPr>
            <a:r>
              <a:rPr lang="en-US" sz="1000" dirty="0">
                <a:solidFill>
                  <a:schemeClr val="tx1"/>
                </a:solidFill>
              </a:rPr>
              <a:t>Reports</a:t>
            </a:r>
            <a:endParaRPr lang="en-US" sz="1000" dirty="0"/>
          </a:p>
        </p:txBody>
      </p:sp>
      <p:pic>
        <p:nvPicPr>
          <p:cNvPr id="169" name="Ikon Reports 735" descr="preencoded.png">
            <a:hlinkClick r:id="rId178" tooltip="Faste rapporter." action="ppaction://hlinksldjump"/>
          </p:cNvPr>
          <p:cNvPicPr>
            <a:picLocks noChangeAspect="1"/>
          </p:cNvPicPr>
          <p:nvPr/>
        </p:nvPicPr>
        <p:blipFill>
          <a:blip r:embed="rId177"/>
          <a:stretch>
            <a:fillRect/>
          </a:stretch>
        </p:blipFill>
        <p:spPr>
          <a:xfrm>
            <a:off x="9683496" y="2350008"/>
            <a:ext cx="137160" cy="137160"/>
          </a:xfrm>
          <a:prstGeom prst="rect">
            <a:avLst/>
          </a:prstGeom>
        </p:spPr>
      </p:pic>
      <p:sp>
        <p:nvSpPr>
          <p:cNvPr id="170" name="Gruppe ADV. ANALYTICS, AI &amp; ML"/>
          <p:cNvSpPr/>
          <p:nvPr/>
        </p:nvSpPr>
        <p:spPr>
          <a:xfrm>
            <a:off x="9560052" y="2633472"/>
            <a:ext cx="2304288" cy="1911096"/>
          </a:xfrm>
          <a:prstGeom prst="roundRect">
            <a:avLst>
              <a:gd name="adj" fmla="val 4306"/>
            </a:avLst>
          </a:prstGeom>
          <a:solidFill>
            <a:schemeClr val="accent4">
              <a:alpha val="15000"/>
            </a:schemeClr>
          </a:solidFill>
          <a:ln/>
        </p:spPr>
      </p:sp>
      <p:sp>
        <p:nvSpPr>
          <p:cNvPr id="171" name="Etiket ADV. ANALYTICS, AI &amp;amp; ML 736"/>
          <p:cNvSpPr txBox="1"/>
          <p:nvPr/>
        </p:nvSpPr>
        <p:spPr>
          <a:xfrm>
            <a:off x="9601200" y="2651760"/>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ADV. ANALYTICS, AI &amp; ML</a:t>
            </a:r>
            <a:endParaRPr lang="en-US" sz="1000" dirty="0"/>
          </a:p>
        </p:txBody>
      </p:sp>
      <p:sp>
        <p:nvSpPr>
          <p:cNvPr id="172" name="Kort 737">
            <a:hlinkClick r:id="rId179" tooltip="Platform til at bygge og drive ML og generativ AI, fx Azure ML og Azure OpenAI, Bedrock eller Vertex AI." action="ppaction://hlinksldjump"/>
          </p:cNvPr>
          <p:cNvSpPr/>
          <p:nvPr/>
        </p:nvSpPr>
        <p:spPr>
          <a:xfrm>
            <a:off x="9601200" y="2880360"/>
            <a:ext cx="2221992"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b="1" dirty="0">
                <a:solidFill>
                  <a:schemeClr val="tx1"/>
                </a:solidFill>
              </a:rPr>
              <a:t>[AI-platform]</a:t>
            </a:r>
            <a:endParaRPr lang="en-US" sz="1000" dirty="0"/>
          </a:p>
        </p:txBody>
      </p:sp>
      <p:pic>
        <p:nvPicPr>
          <p:cNvPr id="173" name="Ikon [AI-platform] 738" descr="preencoded.png">
            <a:hlinkClick r:id="rId181" tooltip="Platform til at bygge og drive ML og generativ AI, fx Azure ML og Azure OpenAI, Bedrock eller Vertex AI." action="ppaction://hlinksldjump"/>
          </p:cNvPr>
          <p:cNvPicPr>
            <a:picLocks noChangeAspect="1"/>
          </p:cNvPicPr>
          <p:nvPr/>
        </p:nvPicPr>
        <p:blipFill>
          <a:blip r:embed="rId180"/>
          <a:stretch>
            <a:fillRect/>
          </a:stretch>
        </p:blipFill>
        <p:spPr>
          <a:xfrm>
            <a:off x="9683496" y="2916936"/>
            <a:ext cx="201168" cy="201168"/>
          </a:xfrm>
          <a:prstGeom prst="rect">
            <a:avLst/>
          </a:prstGeom>
        </p:spPr>
      </p:pic>
      <p:sp>
        <p:nvSpPr>
          <p:cNvPr id="174" name="Kort 739">
            <a:hlinkClick r:id="rId182" tooltip="Egne ML-modeller og de sprogmodeller, løsningen bruger. Skriv modellerne." action="ppaction://hlinksldjump"/>
          </p:cNvPr>
          <p:cNvSpPr/>
          <p:nvPr/>
        </p:nvSpPr>
        <p:spPr>
          <a:xfrm>
            <a:off x="9601200" y="3191256"/>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[Modeller]</a:t>
            </a:r>
            <a:endParaRPr lang="en-US" sz="900" dirty="0"/>
          </a:p>
        </p:txBody>
      </p:sp>
      <p:pic>
        <p:nvPicPr>
          <p:cNvPr id="175" name="Ikon [Modeller] 740" descr="preencoded.png">
            <a:hlinkClick r:id="rId184" tooltip="Egne ML-modeller og de sprogmodeller, løsningen bruger. Skriv modellerne." action="ppaction://hlinksldjump"/>
          </p:cNvPr>
          <p:cNvPicPr>
            <a:picLocks noChangeAspect="1"/>
          </p:cNvPicPr>
          <p:nvPr/>
        </p:nvPicPr>
        <p:blipFill>
          <a:blip r:embed="rId183"/>
          <a:stretch>
            <a:fillRect/>
          </a:stretch>
        </p:blipFill>
        <p:spPr>
          <a:xfrm>
            <a:off x="9683496" y="3232404"/>
            <a:ext cx="155448" cy="155448"/>
          </a:xfrm>
          <a:prstGeom prst="rect">
            <a:avLst/>
          </a:prstGeom>
        </p:spPr>
      </p:pic>
      <p:sp>
        <p:nvSpPr>
          <p:cNvPr id="176" name="Kort 741">
            <a:hlinkClick r:id="rId185" tooltip="Træning, versionering, udrulning og overvågning af modeller." action="ppaction://hlinksldjump"/>
          </p:cNvPr>
          <p:cNvSpPr/>
          <p:nvPr/>
        </p:nvSpPr>
        <p:spPr>
          <a:xfrm>
            <a:off x="10744200" y="3191256"/>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MLOps</a:t>
            </a:r>
            <a:endParaRPr lang="en-US" sz="900" dirty="0"/>
          </a:p>
        </p:txBody>
      </p:sp>
      <p:pic>
        <p:nvPicPr>
          <p:cNvPr id="177" name="Ikon MLOps 742" descr="preencoded.png">
            <a:hlinkClick r:id="rId187" tooltip="Træning, versionering, udrulning og overvågning af modeller." action="ppaction://hlinksldjump"/>
          </p:cNvPr>
          <p:cNvPicPr>
            <a:picLocks noChangeAspect="1"/>
          </p:cNvPicPr>
          <p:nvPr/>
        </p:nvPicPr>
        <p:blipFill>
          <a:blip r:embed="rId186"/>
          <a:stretch>
            <a:fillRect/>
          </a:stretch>
        </p:blipFill>
        <p:spPr>
          <a:xfrm>
            <a:off x="10826496" y="3232404"/>
            <a:ext cx="155448" cy="155448"/>
          </a:xfrm>
          <a:prstGeom prst="rect">
            <a:avLst/>
          </a:prstGeom>
        </p:spPr>
      </p:pic>
      <p:sp>
        <p:nvSpPr>
          <p:cNvPr id="178" name="Kort 743">
            <a:hlinkClick r:id="rId188" tooltip="Genbrugelige features til ML-modeller, så træning og drift bruger samme data." action="ppaction://hlinksldjump"/>
          </p:cNvPr>
          <p:cNvSpPr/>
          <p:nvPr/>
        </p:nvSpPr>
        <p:spPr>
          <a:xfrm>
            <a:off x="9601200" y="3456432"/>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Feature store</a:t>
            </a:r>
            <a:endParaRPr lang="en-US" sz="900" dirty="0"/>
          </a:p>
        </p:txBody>
      </p:sp>
      <p:pic>
        <p:nvPicPr>
          <p:cNvPr id="179" name="Ikon Feature store 744" descr="preencoded.png">
            <a:hlinkClick r:id="rId190" tooltip="Genbrugelige features til ML-modeller, så træning og drift bruger samme data." action="ppaction://hlinksldjump"/>
          </p:cNvPr>
          <p:cNvPicPr>
            <a:picLocks noChangeAspect="1"/>
          </p:cNvPicPr>
          <p:nvPr/>
        </p:nvPicPr>
        <p:blipFill>
          <a:blip r:embed="rId189"/>
          <a:stretch>
            <a:fillRect/>
          </a:stretch>
        </p:blipFill>
        <p:spPr>
          <a:xfrm>
            <a:off x="9683496" y="3497580"/>
            <a:ext cx="155448" cy="155448"/>
          </a:xfrm>
          <a:prstGeom prst="rect">
            <a:avLst/>
          </a:prstGeom>
        </p:spPr>
      </p:pic>
      <p:sp>
        <p:nvSpPr>
          <p:cNvPr id="180" name="Kort 745">
            <a:hlinkClick r:id="rId191" tooltip="Register over modeller med versioner og godkendelser." action="ppaction://hlinksldjump"/>
          </p:cNvPr>
          <p:cNvSpPr/>
          <p:nvPr/>
        </p:nvSpPr>
        <p:spPr>
          <a:xfrm>
            <a:off x="10744200" y="3456432"/>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Model registry</a:t>
            </a:r>
            <a:endParaRPr lang="en-US" sz="900" dirty="0"/>
          </a:p>
        </p:txBody>
      </p:sp>
      <p:pic>
        <p:nvPicPr>
          <p:cNvPr id="181" name="Ikon Model registry 746" descr="preencoded.png">
            <a:hlinkClick r:id="rId193" tooltip="Register over modeller med versioner og godkendelser." action="ppaction://hlinksldjump"/>
          </p:cNvPr>
          <p:cNvPicPr>
            <a:picLocks noChangeAspect="1"/>
          </p:cNvPicPr>
          <p:nvPr/>
        </p:nvPicPr>
        <p:blipFill>
          <a:blip r:embed="rId192"/>
          <a:stretch>
            <a:fillRect/>
          </a:stretch>
        </p:blipFill>
        <p:spPr>
          <a:xfrm>
            <a:off x="10826496" y="3497580"/>
            <a:ext cx="155448" cy="155448"/>
          </a:xfrm>
          <a:prstGeom prst="rect">
            <a:avLst/>
          </a:prstGeom>
        </p:spPr>
      </p:pic>
      <p:sp>
        <p:nvSpPr>
          <p:cNvPr id="182" name="Kort 747">
            <a:hlinkClick r:id="rId194" tooltip="Database til embeddings, som RAG søger i." action="ppaction://hlinksldjump"/>
          </p:cNvPr>
          <p:cNvSpPr/>
          <p:nvPr/>
        </p:nvSpPr>
        <p:spPr>
          <a:xfrm>
            <a:off x="9601200" y="3721608"/>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Vector store</a:t>
            </a:r>
            <a:endParaRPr lang="en-US" sz="900" dirty="0"/>
          </a:p>
        </p:txBody>
      </p:sp>
      <p:pic>
        <p:nvPicPr>
          <p:cNvPr id="183" name="Ikon Vector store 748" descr="preencoded.png">
            <a:hlinkClick r:id="rId196" tooltip="Database til embeddings, som RAG søger i." action="ppaction://hlinksldjump"/>
          </p:cNvPr>
          <p:cNvPicPr>
            <a:picLocks noChangeAspect="1"/>
          </p:cNvPicPr>
          <p:nvPr/>
        </p:nvPicPr>
        <p:blipFill>
          <a:blip r:embed="rId195"/>
          <a:stretch>
            <a:fillRect/>
          </a:stretch>
        </p:blipFill>
        <p:spPr>
          <a:xfrm>
            <a:off x="9683496" y="3762756"/>
            <a:ext cx="155448" cy="155448"/>
          </a:xfrm>
          <a:prstGeom prst="rect">
            <a:avLst/>
          </a:prstGeom>
        </p:spPr>
      </p:pic>
      <p:sp>
        <p:nvSpPr>
          <p:cNvPr id="184" name="Kort 749">
            <a:hlinkClick r:id="rId197" tooltip="Retrieval augmented generation: sprogmodellen svarer ud fra virksomhedens egne dokumenter og data." action="ppaction://hlinksldjump"/>
          </p:cNvPr>
          <p:cNvSpPr/>
          <p:nvPr/>
        </p:nvSpPr>
        <p:spPr>
          <a:xfrm>
            <a:off x="10744200" y="3721608"/>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RAG</a:t>
            </a:r>
            <a:endParaRPr lang="en-US" sz="900" dirty="0"/>
          </a:p>
        </p:txBody>
      </p:sp>
      <p:pic>
        <p:nvPicPr>
          <p:cNvPr id="185" name="Ikon RAG 750" descr="preencoded.png">
            <a:hlinkClick r:id="rId199" tooltip="Retrieval augmented generation: sprogmodellen svarer ud fra virksomhedens egne dokumenter og data." action="ppaction://hlinksldjump"/>
          </p:cNvPr>
          <p:cNvPicPr>
            <a:picLocks noChangeAspect="1"/>
          </p:cNvPicPr>
          <p:nvPr/>
        </p:nvPicPr>
        <p:blipFill>
          <a:blip r:embed="rId198"/>
          <a:stretch>
            <a:fillRect/>
          </a:stretch>
        </p:blipFill>
        <p:spPr>
          <a:xfrm>
            <a:off x="10826496" y="3762756"/>
            <a:ext cx="155448" cy="155448"/>
          </a:xfrm>
          <a:prstGeom prst="rect">
            <a:avLst/>
          </a:prstGeom>
        </p:spPr>
      </p:pic>
      <p:sp>
        <p:nvSpPr>
          <p:cNvPr id="186" name="Kort 751">
            <a:hlinkClick r:id="rId200" tooltip="Fælles adgang til sprogmodeller med styring af adgang, omkostninger og logning." action="ppaction://hlinksldjump"/>
          </p:cNvPr>
          <p:cNvSpPr/>
          <p:nvPr/>
        </p:nvSpPr>
        <p:spPr>
          <a:xfrm>
            <a:off x="9601200" y="3986784"/>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LLM gateway</a:t>
            </a:r>
            <a:endParaRPr lang="en-US" sz="900" dirty="0"/>
          </a:p>
        </p:txBody>
      </p:sp>
      <p:pic>
        <p:nvPicPr>
          <p:cNvPr id="187" name="Ikon LLM gateway 752" descr="preencoded.png">
            <a:hlinkClick r:id="rId202" tooltip="Fælles adgang til sprogmodeller med styring af adgang, omkostninger og logning." action="ppaction://hlinksldjump"/>
          </p:cNvPr>
          <p:cNvPicPr>
            <a:picLocks noChangeAspect="1"/>
          </p:cNvPicPr>
          <p:nvPr/>
        </p:nvPicPr>
        <p:blipFill>
          <a:blip r:embed="rId201"/>
          <a:stretch>
            <a:fillRect/>
          </a:stretch>
        </p:blipFill>
        <p:spPr>
          <a:xfrm>
            <a:off x="9683496" y="4027932"/>
            <a:ext cx="155448" cy="155448"/>
          </a:xfrm>
          <a:prstGeom prst="rect">
            <a:avLst/>
          </a:prstGeom>
        </p:spPr>
      </p:pic>
      <p:sp>
        <p:nvSpPr>
          <p:cNvPr id="188" name="Kort 753">
            <a:hlinkClick r:id="rId203" tooltip="AI-agenter, der udfører opgaver med værktøjer og adgang til systemer. Kræver human oversight." action="ppaction://hlinksldjump"/>
          </p:cNvPr>
          <p:cNvSpPr/>
          <p:nvPr/>
        </p:nvSpPr>
        <p:spPr>
          <a:xfrm>
            <a:off x="10744200" y="3986784"/>
            <a:ext cx="1078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900" dirty="0">
                <a:solidFill>
                  <a:schemeClr val="tx1"/>
                </a:solidFill>
              </a:rPr>
              <a:t>Agents</a:t>
            </a:r>
            <a:endParaRPr lang="en-US" sz="900" dirty="0"/>
          </a:p>
        </p:txBody>
      </p:sp>
      <p:pic>
        <p:nvPicPr>
          <p:cNvPr id="189" name="Ikon Agents 754" descr="preencoded.png">
            <a:hlinkClick r:id="rId205" tooltip="AI-agenter, der udfører opgaver med værktøjer og adgang til systemer. Kræver human oversight." action="ppaction://hlinksldjump"/>
          </p:cNvPr>
          <p:cNvPicPr>
            <a:picLocks noChangeAspect="1"/>
          </p:cNvPicPr>
          <p:nvPr/>
        </p:nvPicPr>
        <p:blipFill>
          <a:blip r:embed="rId204"/>
          <a:stretch>
            <a:fillRect/>
          </a:stretch>
        </p:blipFill>
        <p:spPr>
          <a:xfrm>
            <a:off x="10826496" y="4027932"/>
            <a:ext cx="155448" cy="155448"/>
          </a:xfrm>
          <a:prstGeom prst="rect">
            <a:avLst/>
          </a:prstGeom>
        </p:spPr>
      </p:pic>
      <p:sp>
        <p:nvSpPr>
          <p:cNvPr id="190" name="Kort 755">
            <a:hlinkClick r:id="rId206" tooltip="Test af AI-svar og regler, der stopper uønsket input og output." action="ppaction://hlinksldjump"/>
          </p:cNvPr>
          <p:cNvSpPr/>
          <p:nvPr/>
        </p:nvSpPr>
        <p:spPr>
          <a:xfrm>
            <a:off x="9601200" y="4261104"/>
            <a:ext cx="2221992" cy="237744"/>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17500" tIns="0" rIns="25400" bIns="0" rtlCol="0" anchor="ctr"/>
          <a:lstStyle/>
          <a:p>
            <a:pPr algn="l" indent="0" marL="0">
              <a:buNone/>
            </a:pPr>
            <a:r>
              <a:rPr lang="en-US" sz="1000" dirty="0">
                <a:solidFill>
                  <a:schemeClr val="tx1"/>
                </a:solidFill>
              </a:rPr>
              <a:t>Evaluation &amp; guardrails</a:t>
            </a:r>
            <a:endParaRPr lang="en-US" sz="1000" dirty="0"/>
          </a:p>
        </p:txBody>
      </p:sp>
      <p:pic>
        <p:nvPicPr>
          <p:cNvPr id="191" name="Ikon Evaluation &amp; guardrails 756" descr="preencoded.png">
            <a:hlinkClick r:id="rId208" tooltip="Test af AI-svar og regler, der stopper uønsket input og output." action="ppaction://hlinksldjump"/>
          </p:cNvPr>
          <p:cNvPicPr>
            <a:picLocks noChangeAspect="1"/>
          </p:cNvPicPr>
          <p:nvPr/>
        </p:nvPicPr>
        <p:blipFill>
          <a:blip r:embed="rId207"/>
          <a:stretch>
            <a:fillRect/>
          </a:stretch>
        </p:blipFill>
        <p:spPr>
          <a:xfrm>
            <a:off x="9683496" y="4297680"/>
            <a:ext cx="164592" cy="164592"/>
          </a:xfrm>
          <a:prstGeom prst="rect">
            <a:avLst/>
          </a:prstGeom>
        </p:spPr>
      </p:pic>
      <p:sp>
        <p:nvSpPr>
          <p:cNvPr id="192" name="Gruppe BUSINESS SERVICES &amp; APIS"/>
          <p:cNvSpPr/>
          <p:nvPr/>
        </p:nvSpPr>
        <p:spPr>
          <a:xfrm>
            <a:off x="9560052" y="4608576"/>
            <a:ext cx="2304288" cy="1088136"/>
          </a:xfrm>
          <a:prstGeom prst="roundRect">
            <a:avLst>
              <a:gd name="adj" fmla="val 7563"/>
            </a:avLst>
          </a:prstGeom>
          <a:solidFill>
            <a:schemeClr val="accent4">
              <a:alpha val="15000"/>
            </a:schemeClr>
          </a:solidFill>
          <a:ln/>
        </p:spPr>
      </p:sp>
      <p:sp>
        <p:nvSpPr>
          <p:cNvPr id="193" name="Etiket BUSINESS SERVICES &amp;amp; APIS 757"/>
          <p:cNvSpPr txBox="1"/>
          <p:nvPr/>
        </p:nvSpPr>
        <p:spPr>
          <a:xfrm>
            <a:off x="9601200" y="4626864"/>
            <a:ext cx="2221992" cy="228600"/>
          </a:xfrm>
          <a:prstGeom prst="rect">
            <a:avLst/>
          </a:prstGeom>
          <a:noFill/>
          <a:ln/>
        </p:spPr>
        <p:txBody>
          <a:bodyPr wrap="square" lIns="0" tIns="0" rIns="0" bIns="0" rtlCol="0" anchor="ctr"/>
          <a:lstStyle/>
          <a:p>
            <a:pPr algn="l" indent="0" marL="0">
              <a:buNone/>
            </a:pPr>
            <a:r>
              <a:rPr lang="en-US" sz="1000" b="1" dirty="0">
                <a:solidFill>
                  <a:schemeClr val="accent1"/>
                </a:solidFill>
              </a:rPr>
              <a:t>BUSINESS SERVICES &amp; APIS</a:t>
            </a:r>
            <a:endParaRPr lang="en-US" sz="1000" dirty="0"/>
          </a:p>
        </p:txBody>
      </p:sp>
      <p:sp>
        <p:nvSpPr>
          <p:cNvPr id="194" name="Kort 758">
            <a:hlinkClick r:id="rId209" tooltip="Platform til at udstille data og AI-tjenester til forretningssystemer. Skriv produktet." action="ppaction://hlinksldjump"/>
          </p:cNvPr>
          <p:cNvSpPr/>
          <p:nvPr/>
        </p:nvSpPr>
        <p:spPr>
          <a:xfrm>
            <a:off x="9601200" y="4855464"/>
            <a:ext cx="2221992" cy="27432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55600" tIns="0" rIns="25400" bIns="0" rtlCol="0" anchor="ctr"/>
          <a:lstStyle/>
          <a:p>
            <a:pPr algn="l" indent="0" marL="0">
              <a:buNone/>
            </a:pPr>
            <a:r>
              <a:rPr lang="en-US" sz="1000" b="1" dirty="0">
                <a:solidFill>
                  <a:schemeClr val="tx1"/>
                </a:solidFill>
              </a:rPr>
              <a:t>[API-platform]</a:t>
            </a:r>
            <a:endParaRPr lang="en-US" sz="1000" dirty="0"/>
          </a:p>
        </p:txBody>
      </p:sp>
      <p:pic>
        <p:nvPicPr>
          <p:cNvPr id="195" name="Ikon [API-platform] 759" descr="preencoded.png">
            <a:hlinkClick r:id="rId211" tooltip="Platform til at udstille data og AI-tjenester til forretningssystemer. Skriv produktet." action="ppaction://hlinksldjump"/>
          </p:cNvPr>
          <p:cNvPicPr>
            <a:picLocks noChangeAspect="1"/>
          </p:cNvPicPr>
          <p:nvPr/>
        </p:nvPicPr>
        <p:blipFill>
          <a:blip r:embed="rId210"/>
          <a:stretch>
            <a:fillRect/>
          </a:stretch>
        </p:blipFill>
        <p:spPr>
          <a:xfrm>
            <a:off x="9683496" y="4892040"/>
            <a:ext cx="201168" cy="201168"/>
          </a:xfrm>
          <a:prstGeom prst="rect">
            <a:avLst/>
          </a:prstGeom>
        </p:spPr>
      </p:pic>
      <p:sp>
        <p:nvSpPr>
          <p:cNvPr id="196" name="Kort 760">
            <a:hlinkClick r:id="rId212" tooltip="Kvalitetssikrede data, der sendes tilbage til forretningssystemerne." action="ppaction://hlinksldjump"/>
          </p:cNvPr>
          <p:cNvSpPr/>
          <p:nvPr/>
        </p:nvSpPr>
        <p:spPr>
          <a:xfrm>
            <a:off x="9601200" y="5166360"/>
            <a:ext cx="2221992" cy="22860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1000" dirty="0">
                <a:solidFill>
                  <a:schemeClr val="tx1"/>
                </a:solidFill>
              </a:rPr>
              <a:t>Quality data</a:t>
            </a:r>
            <a:endParaRPr lang="en-US" sz="1000" dirty="0"/>
          </a:p>
        </p:txBody>
      </p:sp>
      <p:pic>
        <p:nvPicPr>
          <p:cNvPr id="197" name="Ikon Quality data 761" descr="preencoded.png">
            <a:hlinkClick r:id="rId214" tooltip="Kvalitetssikrede data, der sendes tilbage til forretningssystemerne." action="ppaction://hlinksldjump"/>
          </p:cNvPr>
          <p:cNvPicPr>
            <a:picLocks noChangeAspect="1"/>
          </p:cNvPicPr>
          <p:nvPr/>
        </p:nvPicPr>
        <p:blipFill>
          <a:blip r:embed="rId213"/>
          <a:stretch>
            <a:fillRect/>
          </a:stretch>
        </p:blipFill>
        <p:spPr>
          <a:xfrm>
            <a:off x="9683496" y="5202936"/>
            <a:ext cx="155448" cy="155448"/>
          </a:xfrm>
          <a:prstGeom prst="rect">
            <a:avLst/>
          </a:prstGeom>
        </p:spPr>
      </p:pic>
      <p:sp>
        <p:nvSpPr>
          <p:cNvPr id="198" name="Kort 762">
            <a:hlinkClick r:id="rId215" tooltip="AI-tjenester, som forretningssystemerne kan kalde, fx forudsigelser eller assistenter." action="ppaction://hlinksldjump"/>
          </p:cNvPr>
          <p:cNvSpPr/>
          <p:nvPr/>
        </p:nvSpPr>
        <p:spPr>
          <a:xfrm>
            <a:off x="9601200" y="5422392"/>
            <a:ext cx="2221992" cy="228600"/>
          </a:xfrm>
          <a:prstGeom prst="roundRect">
            <a:avLst>
              <a:gd name="adj" fmla="val 25000"/>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04800" tIns="0" rIns="25400" bIns="0" rtlCol="0" anchor="ctr"/>
          <a:lstStyle/>
          <a:p>
            <a:pPr algn="l" indent="0" marL="0">
              <a:buNone/>
            </a:pPr>
            <a:r>
              <a:rPr lang="en-US" sz="1000" dirty="0">
                <a:solidFill>
                  <a:schemeClr val="tx1"/>
                </a:solidFill>
              </a:rPr>
              <a:t>AI services</a:t>
            </a:r>
            <a:endParaRPr lang="en-US" sz="1000" dirty="0"/>
          </a:p>
        </p:txBody>
      </p:sp>
      <p:pic>
        <p:nvPicPr>
          <p:cNvPr id="199" name="Ikon AI services 763" descr="preencoded.png">
            <a:hlinkClick r:id="rId217" tooltip="AI-tjenester, som forretningssystemerne kan kalde, fx forudsigelser eller assistenter." action="ppaction://hlinksldjump"/>
          </p:cNvPr>
          <p:cNvPicPr>
            <a:picLocks noChangeAspect="1"/>
          </p:cNvPicPr>
          <p:nvPr/>
        </p:nvPicPr>
        <p:blipFill>
          <a:blip r:embed="rId216"/>
          <a:stretch>
            <a:fillRect/>
          </a:stretch>
        </p:blipFill>
        <p:spPr>
          <a:xfrm>
            <a:off x="9683496" y="5458968"/>
            <a:ext cx="155448" cy="155448"/>
          </a:xfrm>
          <a:prstGeom prst="rect">
            <a:avLst/>
          </a:prstGeom>
        </p:spPr>
      </p:pic>
      <p:sp>
        <p:nvSpPr>
          <p:cNvPr id="200" name="Dataflow 1"/>
          <p:cNvSpPr/>
          <p:nvPr/>
        </p:nvSpPr>
        <p:spPr>
          <a:xfrm>
            <a:off x="195681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1" name="Dataflow 2"/>
          <p:cNvSpPr/>
          <p:nvPr/>
        </p:nvSpPr>
        <p:spPr>
          <a:xfrm>
            <a:off x="362559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2" name="Dataflow 3"/>
          <p:cNvSpPr/>
          <p:nvPr/>
        </p:nvSpPr>
        <p:spPr>
          <a:xfrm>
            <a:off x="7740396"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3" name="Dataflow 4"/>
          <p:cNvSpPr/>
          <p:nvPr/>
        </p:nvSpPr>
        <p:spPr>
          <a:xfrm>
            <a:off x="9400032" y="315468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204" name="Signatur Dataplatform 764"/>
          <p:cNvSpPr/>
          <p:nvPr/>
        </p:nvSpPr>
        <p:spPr>
          <a:xfrm>
            <a:off x="365760" y="6455664"/>
            <a:ext cx="219456" cy="137160"/>
          </a:xfrm>
          <a:prstGeom prst="roundRect">
            <a:avLst>
              <a:gd name="adj" fmla="val 26667"/>
            </a:avLst>
          </a:prstGeom>
          <a:solidFill>
            <a:schemeClr val="bg2"/>
          </a:solidFill>
          <a:ln w="12700">
            <a:solidFill>
              <a:schemeClr val="accent2"/>
            </a:solidFill>
            <a:prstDash val="solid"/>
          </a:ln>
        </p:spPr>
      </p:sp>
      <p:sp>
        <p:nvSpPr>
          <p:cNvPr id="205" name="Etiket Dataplatform 765"/>
          <p:cNvSpPr txBox="1"/>
          <p:nvPr/>
        </p:nvSpPr>
        <p:spPr>
          <a:xfrm>
            <a:off x="640080" y="6400800"/>
            <a:ext cx="822960" cy="246888"/>
          </a:xfrm>
          <a:prstGeom prst="rect">
            <a:avLst/>
          </a:prstGeom>
          <a:noFill/>
          <a:ln/>
        </p:spPr>
        <p:txBody>
          <a:bodyPr wrap="square" lIns="0" tIns="0" rIns="0" bIns="0" rtlCol="0" anchor="ctr"/>
          <a:lstStyle/>
          <a:p>
            <a:pPr algn="l" indent="0" marL="0">
              <a:buNone/>
            </a:pPr>
            <a:r>
              <a:rPr lang="en-US" sz="1000" dirty="0">
                <a:solidFill>
                  <a:schemeClr val="tx1"/>
                </a:solidFill>
              </a:rPr>
              <a:t>Dataplatform</a:t>
            </a:r>
            <a:endParaRPr lang="en-US" sz="1000" dirty="0"/>
          </a:p>
        </p:txBody>
      </p:sp>
      <p:sp>
        <p:nvSpPr>
          <p:cNvPr id="206" name="Signatur Komponent 766"/>
          <p:cNvSpPr/>
          <p:nvPr/>
        </p:nvSpPr>
        <p:spPr>
          <a:xfrm>
            <a:off x="1664208" y="6455664"/>
            <a:ext cx="219456" cy="137160"/>
          </a:xfrm>
          <a:prstGeom prst="roundRect">
            <a:avLst>
              <a:gd name="adj" fmla="val 26667"/>
            </a:avLst>
          </a:prstGeom>
          <a:solidFill>
            <a:schemeClr val="bg1"/>
          </a:solidFill>
          <a:ln w="9525">
            <a:solidFill>
              <a:srgbClr val="D5D9E2"/>
            </a:solidFill>
            <a:prstDash val="solid"/>
          </a:ln>
        </p:spPr>
      </p:sp>
      <p:sp>
        <p:nvSpPr>
          <p:cNvPr id="207" name="Etiket Komponent 767"/>
          <p:cNvSpPr txBox="1"/>
          <p:nvPr/>
        </p:nvSpPr>
        <p:spPr>
          <a:xfrm>
            <a:off x="1938528" y="6400800"/>
            <a:ext cx="731520" cy="246888"/>
          </a:xfrm>
          <a:prstGeom prst="rect">
            <a:avLst/>
          </a:prstGeom>
          <a:noFill/>
          <a:ln/>
        </p:spPr>
        <p:txBody>
          <a:bodyPr wrap="square" lIns="0" tIns="0" rIns="0" bIns="0" rtlCol="0" anchor="ctr"/>
          <a:lstStyle/>
          <a:p>
            <a:pPr algn="l" indent="0" marL="0">
              <a:buNone/>
            </a:pPr>
            <a:r>
              <a:rPr lang="en-US" sz="1000" dirty="0">
                <a:solidFill>
                  <a:schemeClr val="tx1"/>
                </a:solidFill>
              </a:rPr>
              <a:t>Komponent</a:t>
            </a:r>
            <a:endParaRPr lang="en-US" sz="1000" dirty="0"/>
          </a:p>
        </p:txBody>
      </p:sp>
      <p:sp>
        <p:nvSpPr>
          <p:cNvPr id="208" name="Signatur Med i release [xx] 768"/>
          <p:cNvSpPr/>
          <p:nvPr/>
        </p:nvSpPr>
        <p:spPr>
          <a:xfrm>
            <a:off x="2871216" y="6455664"/>
            <a:ext cx="219456" cy="137160"/>
          </a:xfrm>
          <a:prstGeom prst="roundRect">
            <a:avLst>
              <a:gd name="adj" fmla="val 26667"/>
            </a:avLst>
          </a:prstGeom>
          <a:solidFill>
            <a:srgbClr val="BBD0EA"/>
          </a:solidFill>
          <a:ln/>
        </p:spPr>
      </p:sp>
      <p:sp>
        <p:nvSpPr>
          <p:cNvPr id="209" name="Etiket Med i release [xx] 769"/>
          <p:cNvSpPr txBox="1"/>
          <p:nvPr/>
        </p:nvSpPr>
        <p:spPr>
          <a:xfrm>
            <a:off x="3145536" y="6400800"/>
            <a:ext cx="1234440" cy="246888"/>
          </a:xfrm>
          <a:prstGeom prst="rect">
            <a:avLst/>
          </a:prstGeom>
          <a:noFill/>
          <a:ln/>
        </p:spPr>
        <p:txBody>
          <a:bodyPr wrap="square" lIns="0" tIns="0" rIns="0" bIns="0" rtlCol="0" anchor="ctr"/>
          <a:lstStyle/>
          <a:p>
            <a:pPr algn="l" indent="0" marL="0">
              <a:buNone/>
            </a:pPr>
            <a:r>
              <a:rPr lang="en-US" sz="1000" dirty="0">
                <a:solidFill>
                  <a:schemeClr val="tx1"/>
                </a:solidFill>
              </a:rPr>
              <a:t>Med i release [xx]</a:t>
            </a:r>
            <a:endParaRPr lang="en-US" sz="1000" dirty="0"/>
          </a:p>
        </p:txBody>
      </p:sp>
      <p:sp>
        <p:nvSpPr>
          <p:cNvPr id="210" name="Signatur Senere eller ikke valgt 770"/>
          <p:cNvSpPr/>
          <p:nvPr/>
        </p:nvSpPr>
        <p:spPr>
          <a:xfrm>
            <a:off x="4581144" y="6455664"/>
            <a:ext cx="219456" cy="137160"/>
          </a:xfrm>
          <a:prstGeom prst="roundRect">
            <a:avLst>
              <a:gd name="adj" fmla="val 26667"/>
            </a:avLst>
          </a:prstGeom>
          <a:solidFill>
            <a:schemeClr val="bg2"/>
          </a:solidFill>
          <a:ln w="9525">
            <a:solidFill>
              <a:schemeClr val="accent6"/>
            </a:solidFill>
            <a:prstDash val="dash"/>
          </a:ln>
        </p:spPr>
      </p:sp>
      <p:sp>
        <p:nvSpPr>
          <p:cNvPr id="211" name="Etiket Senere eller ikke valgt 771"/>
          <p:cNvSpPr txBox="1"/>
          <p:nvPr/>
        </p:nvSpPr>
        <p:spPr>
          <a:xfrm>
            <a:off x="4855464" y="6400800"/>
            <a:ext cx="1417320" cy="246888"/>
          </a:xfrm>
          <a:prstGeom prst="rect">
            <a:avLst/>
          </a:prstGeom>
          <a:noFill/>
          <a:ln/>
        </p:spPr>
        <p:txBody>
          <a:bodyPr wrap="square" lIns="0" tIns="0" rIns="0" bIns="0" rtlCol="0" anchor="ctr"/>
          <a:lstStyle/>
          <a:p>
            <a:pPr algn="l" indent="0" marL="0">
              <a:buNone/>
            </a:pPr>
            <a:r>
              <a:rPr lang="en-US" sz="1000" dirty="0">
                <a:solidFill>
                  <a:schemeClr val="tx1"/>
                </a:solidFill>
              </a:rPr>
              <a:t>Senere eller ikke valgt</a:t>
            </a:r>
            <a:endParaRPr lang="en-US" sz="10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Driftsmodel: sådan kører platformen</a:t>
            </a:r>
            <a:endParaRPr lang="en-US" sz="2600" dirty="0"/>
          </a:p>
        </p:txBody>
      </p:sp>
      <p:sp>
        <p:nvSpPr>
          <p:cNvPr id="3" name="Proces Fra use case til værdi"/>
          <p:cNvSpPr/>
          <p:nvPr/>
        </p:nvSpPr>
        <p:spPr>
          <a:xfrm>
            <a:off x="301752" y="914400"/>
            <a:ext cx="11585448" cy="768096"/>
          </a:xfrm>
          <a:prstGeom prst="roundRect">
            <a:avLst>
              <a:gd name="adj" fmla="val 14286"/>
            </a:avLst>
          </a:prstGeom>
          <a:solidFill>
            <a:schemeClr val="bg2"/>
          </a:solidFill>
          <a:ln w="9525">
            <a:solidFill>
              <a:srgbClr val="D5D9E2"/>
            </a:solidFill>
            <a:prstDash val="solid"/>
          </a:ln>
        </p:spPr>
      </p:sp>
      <p:sp>
        <p:nvSpPr>
          <p:cNvPr id="4" name="Etiket Fra use case til værdi 772"/>
          <p:cNvSpPr txBox="1"/>
          <p:nvPr/>
        </p:nvSpPr>
        <p:spPr>
          <a:xfrm>
            <a:off x="457200" y="1024128"/>
            <a:ext cx="2194560" cy="274320"/>
          </a:xfrm>
          <a:prstGeom prst="rect">
            <a:avLst/>
          </a:prstGeom>
          <a:noFill/>
          <a:ln/>
        </p:spPr>
        <p:txBody>
          <a:bodyPr wrap="square" lIns="0" tIns="0" rIns="0" bIns="0" rtlCol="0" anchor="ctr"/>
          <a:lstStyle/>
          <a:p>
            <a:pPr algn="l" indent="0" marL="0">
              <a:buNone/>
            </a:pPr>
            <a:r>
              <a:rPr lang="en-US" sz="1200" b="1" dirty="0">
                <a:solidFill>
                  <a:schemeClr val="accent1"/>
                </a:solidFill>
              </a:rPr>
              <a:t>Fra use case til værdi</a:t>
            </a:r>
            <a:endParaRPr lang="en-US" sz="1200" dirty="0"/>
          </a:p>
        </p:txBody>
      </p:sp>
      <p:sp>
        <p:nvSpPr>
          <p:cNvPr id="5" name="Etiket Driver: Business Value Hunter 773"/>
          <p:cNvSpPr txBox="1"/>
          <p:nvPr/>
        </p:nvSpPr>
        <p:spPr>
          <a:xfrm>
            <a:off x="457200" y="1298448"/>
            <a:ext cx="2194560" cy="256032"/>
          </a:xfrm>
          <a:prstGeom prst="rect">
            <a:avLst/>
          </a:prstGeom>
          <a:noFill/>
          <a:ln/>
        </p:spPr>
        <p:txBody>
          <a:bodyPr wrap="square" lIns="0" tIns="0" rIns="0" bIns="0" rtlCol="0" anchor="ctr"/>
          <a:lstStyle/>
          <a:p>
            <a:pPr algn="l" indent="0" marL="0">
              <a:buNone/>
            </a:pPr>
            <a:r>
              <a:rPr lang="en-US" sz="1000" dirty="0">
                <a:solidFill>
                  <a:schemeClr val="accent6"/>
                </a:solidFill>
              </a:rPr>
              <a:t>Driver: Business Value Hunter</a:t>
            </a:r>
            <a:endParaRPr lang="en-US" sz="1000" dirty="0"/>
          </a:p>
        </p:txBody>
      </p:sp>
      <p:sp>
        <p:nvSpPr>
          <p:cNvPr id="6" name="Trin 774"/>
          <p:cNvSpPr/>
          <p:nvPr/>
        </p:nvSpPr>
        <p:spPr>
          <a:xfrm>
            <a:off x="2743200" y="10424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Idé meldes ind</a:t>
            </a:r>
            <a:endParaRPr lang="en-US" sz="1000" dirty="0"/>
          </a:p>
        </p:txBody>
      </p:sp>
      <p:sp>
        <p:nvSpPr>
          <p:cNvPr id="7" name="Pil 775"/>
          <p:cNvSpPr/>
          <p:nvPr/>
        </p:nvSpPr>
        <p:spPr>
          <a:xfrm>
            <a:off x="4407408" y="1298448"/>
            <a:ext cx="182880" cy="0"/>
          </a:xfrm>
          <a:prstGeom prst="line">
            <a:avLst/>
          </a:prstGeom>
          <a:noFill/>
          <a:ln w="9525">
            <a:solidFill>
              <a:schemeClr val="accent6"/>
            </a:solidFill>
            <a:prstDash val="solid"/>
            <a:tailEnd type="triangle"/>
          </a:ln>
        </p:spPr>
      </p:sp>
      <p:sp>
        <p:nvSpPr>
          <p:cNvPr id="8" name="Trin 776"/>
          <p:cNvSpPr/>
          <p:nvPr/>
        </p:nvSpPr>
        <p:spPr>
          <a:xfrm>
            <a:off x="4590288" y="10424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Værdi og risiko vurderes</a:t>
            </a:r>
            <a:endParaRPr lang="en-US" sz="1000" dirty="0"/>
          </a:p>
        </p:txBody>
      </p:sp>
      <p:sp>
        <p:nvSpPr>
          <p:cNvPr id="9" name="Pil 777"/>
          <p:cNvSpPr/>
          <p:nvPr/>
        </p:nvSpPr>
        <p:spPr>
          <a:xfrm>
            <a:off x="6254496" y="1298448"/>
            <a:ext cx="182880" cy="0"/>
          </a:xfrm>
          <a:prstGeom prst="line">
            <a:avLst/>
          </a:prstGeom>
          <a:noFill/>
          <a:ln w="9525">
            <a:solidFill>
              <a:schemeClr val="accent6"/>
            </a:solidFill>
            <a:prstDash val="solid"/>
            <a:tailEnd type="triangle"/>
          </a:ln>
        </p:spPr>
      </p:sp>
      <p:sp>
        <p:nvSpPr>
          <p:cNvPr id="10" name="Trin 778"/>
          <p:cNvSpPr/>
          <p:nvPr/>
        </p:nvSpPr>
        <p:spPr>
          <a:xfrm>
            <a:off x="6437376" y="10424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Prioriteres af sponsor</a:t>
            </a:r>
            <a:endParaRPr lang="en-US" sz="1000" dirty="0"/>
          </a:p>
        </p:txBody>
      </p:sp>
      <p:sp>
        <p:nvSpPr>
          <p:cNvPr id="11" name="Pil 779"/>
          <p:cNvSpPr/>
          <p:nvPr/>
        </p:nvSpPr>
        <p:spPr>
          <a:xfrm>
            <a:off x="8101584" y="1298448"/>
            <a:ext cx="182880" cy="0"/>
          </a:xfrm>
          <a:prstGeom prst="line">
            <a:avLst/>
          </a:prstGeom>
          <a:noFill/>
          <a:ln w="9525">
            <a:solidFill>
              <a:schemeClr val="accent6"/>
            </a:solidFill>
            <a:prstDash val="solid"/>
            <a:tailEnd type="triangle"/>
          </a:ln>
        </p:spPr>
      </p:sp>
      <p:sp>
        <p:nvSpPr>
          <p:cNvPr id="12" name="Trin 780"/>
          <p:cNvSpPr/>
          <p:nvPr/>
        </p:nvSpPr>
        <p:spPr>
          <a:xfrm>
            <a:off x="8284464" y="10424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Leveres i release</a:t>
            </a:r>
            <a:endParaRPr lang="en-US" sz="1000" dirty="0"/>
          </a:p>
        </p:txBody>
      </p:sp>
      <p:sp>
        <p:nvSpPr>
          <p:cNvPr id="13" name="Pil 781"/>
          <p:cNvSpPr/>
          <p:nvPr/>
        </p:nvSpPr>
        <p:spPr>
          <a:xfrm>
            <a:off x="9948672" y="1298448"/>
            <a:ext cx="182880" cy="0"/>
          </a:xfrm>
          <a:prstGeom prst="line">
            <a:avLst/>
          </a:prstGeom>
          <a:noFill/>
          <a:ln w="9525">
            <a:solidFill>
              <a:schemeClr val="accent6"/>
            </a:solidFill>
            <a:prstDash val="solid"/>
            <a:tailEnd type="triangle"/>
          </a:ln>
        </p:spPr>
      </p:sp>
      <p:sp>
        <p:nvSpPr>
          <p:cNvPr id="14" name="Trin 782"/>
          <p:cNvSpPr/>
          <p:nvPr/>
        </p:nvSpPr>
        <p:spPr>
          <a:xfrm>
            <a:off x="10131552" y="10424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Gevinst følges op</a:t>
            </a:r>
            <a:endParaRPr lang="en-US" sz="1000" dirty="0"/>
          </a:p>
        </p:txBody>
      </p:sp>
      <p:sp>
        <p:nvSpPr>
          <p:cNvPr id="15" name="Proces Ny datakilde"/>
          <p:cNvSpPr/>
          <p:nvPr/>
        </p:nvSpPr>
        <p:spPr>
          <a:xfrm>
            <a:off x="301752" y="1783080"/>
            <a:ext cx="11585448" cy="768096"/>
          </a:xfrm>
          <a:prstGeom prst="roundRect">
            <a:avLst>
              <a:gd name="adj" fmla="val 14286"/>
            </a:avLst>
          </a:prstGeom>
          <a:solidFill>
            <a:schemeClr val="bg2"/>
          </a:solidFill>
          <a:ln w="9525">
            <a:solidFill>
              <a:srgbClr val="D5D9E2"/>
            </a:solidFill>
            <a:prstDash val="solid"/>
          </a:ln>
        </p:spPr>
      </p:sp>
      <p:sp>
        <p:nvSpPr>
          <p:cNvPr id="16" name="Etiket Ny datakilde 783"/>
          <p:cNvSpPr txBox="1"/>
          <p:nvPr/>
        </p:nvSpPr>
        <p:spPr>
          <a:xfrm>
            <a:off x="457200" y="1892808"/>
            <a:ext cx="2194560" cy="274320"/>
          </a:xfrm>
          <a:prstGeom prst="rect">
            <a:avLst/>
          </a:prstGeom>
          <a:noFill/>
          <a:ln/>
        </p:spPr>
        <p:txBody>
          <a:bodyPr wrap="square" lIns="0" tIns="0" rIns="0" bIns="0" rtlCol="0" anchor="ctr"/>
          <a:lstStyle/>
          <a:p>
            <a:pPr algn="l" indent="0" marL="0">
              <a:buNone/>
            </a:pPr>
            <a:r>
              <a:rPr lang="en-US" sz="1200" b="1" dirty="0">
                <a:solidFill>
                  <a:schemeClr val="accent1"/>
                </a:solidFill>
              </a:rPr>
              <a:t>Ny datakilde</a:t>
            </a:r>
            <a:endParaRPr lang="en-US" sz="1200" dirty="0"/>
          </a:p>
        </p:txBody>
      </p:sp>
      <p:sp>
        <p:nvSpPr>
          <p:cNvPr id="17" name="Etiket Driver: Data Owner 784"/>
          <p:cNvSpPr txBox="1"/>
          <p:nvPr/>
        </p:nvSpPr>
        <p:spPr>
          <a:xfrm>
            <a:off x="457200" y="2167128"/>
            <a:ext cx="2194560" cy="256032"/>
          </a:xfrm>
          <a:prstGeom prst="rect">
            <a:avLst/>
          </a:prstGeom>
          <a:noFill/>
          <a:ln/>
        </p:spPr>
        <p:txBody>
          <a:bodyPr wrap="square" lIns="0" tIns="0" rIns="0" bIns="0" rtlCol="0" anchor="ctr"/>
          <a:lstStyle/>
          <a:p>
            <a:pPr algn="l" indent="0" marL="0">
              <a:buNone/>
            </a:pPr>
            <a:r>
              <a:rPr lang="en-US" sz="1000" dirty="0">
                <a:solidFill>
                  <a:schemeClr val="accent6"/>
                </a:solidFill>
              </a:rPr>
              <a:t>Driver: Data Owner</a:t>
            </a:r>
            <a:endParaRPr lang="en-US" sz="1000" dirty="0"/>
          </a:p>
        </p:txBody>
      </p:sp>
      <p:sp>
        <p:nvSpPr>
          <p:cNvPr id="18" name="Trin 785"/>
          <p:cNvSpPr/>
          <p:nvPr/>
        </p:nvSpPr>
        <p:spPr>
          <a:xfrm>
            <a:off x="2743200" y="191109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Behov meldes ind</a:t>
            </a:r>
            <a:endParaRPr lang="en-US" sz="1000" dirty="0"/>
          </a:p>
        </p:txBody>
      </p:sp>
      <p:sp>
        <p:nvSpPr>
          <p:cNvPr id="19" name="Pil 786"/>
          <p:cNvSpPr/>
          <p:nvPr/>
        </p:nvSpPr>
        <p:spPr>
          <a:xfrm>
            <a:off x="4407408" y="2167128"/>
            <a:ext cx="182880" cy="0"/>
          </a:xfrm>
          <a:prstGeom prst="line">
            <a:avLst/>
          </a:prstGeom>
          <a:noFill/>
          <a:ln w="9525">
            <a:solidFill>
              <a:schemeClr val="accent6"/>
            </a:solidFill>
            <a:prstDash val="solid"/>
            <a:tailEnd type="triangle"/>
          </a:ln>
        </p:spPr>
      </p:sp>
      <p:sp>
        <p:nvSpPr>
          <p:cNvPr id="20" name="Trin 787"/>
          <p:cNvSpPr/>
          <p:nvPr/>
        </p:nvSpPr>
        <p:spPr>
          <a:xfrm>
            <a:off x="4590288" y="191109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Data Owner godkender</a:t>
            </a:r>
            <a:endParaRPr lang="en-US" sz="1000" dirty="0"/>
          </a:p>
        </p:txBody>
      </p:sp>
      <p:sp>
        <p:nvSpPr>
          <p:cNvPr id="21" name="Pil 788"/>
          <p:cNvSpPr/>
          <p:nvPr/>
        </p:nvSpPr>
        <p:spPr>
          <a:xfrm>
            <a:off x="6254496" y="2167128"/>
            <a:ext cx="182880" cy="0"/>
          </a:xfrm>
          <a:prstGeom prst="line">
            <a:avLst/>
          </a:prstGeom>
          <a:noFill/>
          <a:ln w="9525">
            <a:solidFill>
              <a:schemeClr val="accent6"/>
            </a:solidFill>
            <a:prstDash val="solid"/>
            <a:tailEnd type="triangle"/>
          </a:ln>
        </p:spPr>
      </p:sp>
      <p:sp>
        <p:nvSpPr>
          <p:cNvPr id="22" name="Trin 789"/>
          <p:cNvSpPr/>
          <p:nvPr/>
        </p:nvSpPr>
        <p:spPr>
          <a:xfrm>
            <a:off x="6437376" y="191109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Data klassificeres</a:t>
            </a:r>
            <a:endParaRPr lang="en-US" sz="1000" dirty="0"/>
          </a:p>
        </p:txBody>
      </p:sp>
      <p:sp>
        <p:nvSpPr>
          <p:cNvPr id="23" name="Pil 790"/>
          <p:cNvSpPr/>
          <p:nvPr/>
        </p:nvSpPr>
        <p:spPr>
          <a:xfrm>
            <a:off x="8101584" y="2167128"/>
            <a:ext cx="182880" cy="0"/>
          </a:xfrm>
          <a:prstGeom prst="line">
            <a:avLst/>
          </a:prstGeom>
          <a:noFill/>
          <a:ln w="9525">
            <a:solidFill>
              <a:schemeClr val="accent6"/>
            </a:solidFill>
            <a:prstDash val="solid"/>
            <a:tailEnd type="triangle"/>
          </a:ln>
        </p:spPr>
      </p:sp>
      <p:sp>
        <p:nvSpPr>
          <p:cNvPr id="24" name="Trin 791"/>
          <p:cNvSpPr/>
          <p:nvPr/>
        </p:nvSpPr>
        <p:spPr>
          <a:xfrm>
            <a:off x="8284464" y="191109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Data Engineer tilslutter</a:t>
            </a:r>
            <a:endParaRPr lang="en-US" sz="1000" dirty="0"/>
          </a:p>
        </p:txBody>
      </p:sp>
      <p:sp>
        <p:nvSpPr>
          <p:cNvPr id="25" name="Pil 792"/>
          <p:cNvSpPr/>
          <p:nvPr/>
        </p:nvSpPr>
        <p:spPr>
          <a:xfrm>
            <a:off x="9948672" y="2167128"/>
            <a:ext cx="182880" cy="0"/>
          </a:xfrm>
          <a:prstGeom prst="line">
            <a:avLst/>
          </a:prstGeom>
          <a:noFill/>
          <a:ln w="9525">
            <a:solidFill>
              <a:schemeClr val="accent6"/>
            </a:solidFill>
            <a:prstDash val="solid"/>
            <a:tailEnd type="triangle"/>
          </a:ln>
        </p:spPr>
      </p:sp>
      <p:sp>
        <p:nvSpPr>
          <p:cNvPr id="26" name="Trin 793"/>
          <p:cNvSpPr/>
          <p:nvPr/>
        </p:nvSpPr>
        <p:spPr>
          <a:xfrm>
            <a:off x="10131552" y="191109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Kataloget opdateres</a:t>
            </a:r>
            <a:endParaRPr lang="en-US" sz="1000" dirty="0"/>
          </a:p>
        </p:txBody>
      </p:sp>
      <p:sp>
        <p:nvSpPr>
          <p:cNvPr id="27" name="Proces Dataadgang"/>
          <p:cNvSpPr/>
          <p:nvPr/>
        </p:nvSpPr>
        <p:spPr>
          <a:xfrm>
            <a:off x="301752" y="2651760"/>
            <a:ext cx="11585448" cy="768096"/>
          </a:xfrm>
          <a:prstGeom prst="roundRect">
            <a:avLst>
              <a:gd name="adj" fmla="val 14286"/>
            </a:avLst>
          </a:prstGeom>
          <a:solidFill>
            <a:schemeClr val="bg2"/>
          </a:solidFill>
          <a:ln w="9525">
            <a:solidFill>
              <a:srgbClr val="D5D9E2"/>
            </a:solidFill>
            <a:prstDash val="solid"/>
          </a:ln>
        </p:spPr>
      </p:sp>
      <p:sp>
        <p:nvSpPr>
          <p:cNvPr id="28" name="Etiket Dataadgang 794"/>
          <p:cNvSpPr txBox="1"/>
          <p:nvPr/>
        </p:nvSpPr>
        <p:spPr>
          <a:xfrm>
            <a:off x="457200" y="2761488"/>
            <a:ext cx="2194560" cy="274320"/>
          </a:xfrm>
          <a:prstGeom prst="rect">
            <a:avLst/>
          </a:prstGeom>
          <a:noFill/>
          <a:ln/>
        </p:spPr>
        <p:txBody>
          <a:bodyPr wrap="square" lIns="0" tIns="0" rIns="0" bIns="0" rtlCol="0" anchor="ctr"/>
          <a:lstStyle/>
          <a:p>
            <a:pPr algn="l" indent="0" marL="0">
              <a:buNone/>
            </a:pPr>
            <a:r>
              <a:rPr lang="en-US" sz="1200" b="1" dirty="0">
                <a:solidFill>
                  <a:schemeClr val="accent1"/>
                </a:solidFill>
              </a:rPr>
              <a:t>Dataadgang</a:t>
            </a:r>
            <a:endParaRPr lang="en-US" sz="1200" dirty="0"/>
          </a:p>
        </p:txBody>
      </p:sp>
      <p:sp>
        <p:nvSpPr>
          <p:cNvPr id="29" name="Etiket Driver: Data Owner 795"/>
          <p:cNvSpPr txBox="1"/>
          <p:nvPr/>
        </p:nvSpPr>
        <p:spPr>
          <a:xfrm>
            <a:off x="457200" y="3035808"/>
            <a:ext cx="2194560" cy="256032"/>
          </a:xfrm>
          <a:prstGeom prst="rect">
            <a:avLst/>
          </a:prstGeom>
          <a:noFill/>
          <a:ln/>
        </p:spPr>
        <p:txBody>
          <a:bodyPr wrap="square" lIns="0" tIns="0" rIns="0" bIns="0" rtlCol="0" anchor="ctr"/>
          <a:lstStyle/>
          <a:p>
            <a:pPr algn="l" indent="0" marL="0">
              <a:buNone/>
            </a:pPr>
            <a:r>
              <a:rPr lang="en-US" sz="1000" dirty="0">
                <a:solidFill>
                  <a:schemeClr val="accent6"/>
                </a:solidFill>
              </a:rPr>
              <a:t>Driver: Data Owner</a:t>
            </a:r>
            <a:endParaRPr lang="en-US" sz="1000" dirty="0"/>
          </a:p>
        </p:txBody>
      </p:sp>
      <p:sp>
        <p:nvSpPr>
          <p:cNvPr id="30" name="Trin 796"/>
          <p:cNvSpPr/>
          <p:nvPr/>
        </p:nvSpPr>
        <p:spPr>
          <a:xfrm>
            <a:off x="2743200" y="277977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Anmodning med formål</a:t>
            </a:r>
            <a:endParaRPr lang="en-US" sz="1000" dirty="0"/>
          </a:p>
        </p:txBody>
      </p:sp>
      <p:sp>
        <p:nvSpPr>
          <p:cNvPr id="31" name="Pil 797"/>
          <p:cNvSpPr/>
          <p:nvPr/>
        </p:nvSpPr>
        <p:spPr>
          <a:xfrm>
            <a:off x="4407408" y="3035808"/>
            <a:ext cx="182880" cy="0"/>
          </a:xfrm>
          <a:prstGeom prst="line">
            <a:avLst/>
          </a:prstGeom>
          <a:noFill/>
          <a:ln w="9525">
            <a:solidFill>
              <a:schemeClr val="accent6"/>
            </a:solidFill>
            <a:prstDash val="solid"/>
            <a:tailEnd type="triangle"/>
          </a:ln>
        </p:spPr>
      </p:sp>
      <p:sp>
        <p:nvSpPr>
          <p:cNvPr id="32" name="Trin 798"/>
          <p:cNvSpPr/>
          <p:nvPr/>
        </p:nvSpPr>
        <p:spPr>
          <a:xfrm>
            <a:off x="4590288" y="277977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Persondata vurderes</a:t>
            </a:r>
            <a:endParaRPr lang="en-US" sz="1000" dirty="0"/>
          </a:p>
        </p:txBody>
      </p:sp>
      <p:sp>
        <p:nvSpPr>
          <p:cNvPr id="33" name="Pil 799"/>
          <p:cNvSpPr/>
          <p:nvPr/>
        </p:nvSpPr>
        <p:spPr>
          <a:xfrm>
            <a:off x="6254496" y="3035808"/>
            <a:ext cx="182880" cy="0"/>
          </a:xfrm>
          <a:prstGeom prst="line">
            <a:avLst/>
          </a:prstGeom>
          <a:noFill/>
          <a:ln w="9525">
            <a:solidFill>
              <a:schemeClr val="accent6"/>
            </a:solidFill>
            <a:prstDash val="solid"/>
            <a:tailEnd type="triangle"/>
          </a:ln>
        </p:spPr>
      </p:sp>
      <p:sp>
        <p:nvSpPr>
          <p:cNvPr id="34" name="Trin 800"/>
          <p:cNvSpPr/>
          <p:nvPr/>
        </p:nvSpPr>
        <p:spPr>
          <a:xfrm>
            <a:off x="6437376" y="277977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Data Owner godkender</a:t>
            </a:r>
            <a:endParaRPr lang="en-US" sz="1000" dirty="0"/>
          </a:p>
        </p:txBody>
      </p:sp>
      <p:sp>
        <p:nvSpPr>
          <p:cNvPr id="35" name="Pil 801"/>
          <p:cNvSpPr/>
          <p:nvPr/>
        </p:nvSpPr>
        <p:spPr>
          <a:xfrm>
            <a:off x="8101584" y="3035808"/>
            <a:ext cx="182880" cy="0"/>
          </a:xfrm>
          <a:prstGeom prst="line">
            <a:avLst/>
          </a:prstGeom>
          <a:noFill/>
          <a:ln w="9525">
            <a:solidFill>
              <a:schemeClr val="accent6"/>
            </a:solidFill>
            <a:prstDash val="solid"/>
            <a:tailEnd type="triangle"/>
          </a:ln>
        </p:spPr>
      </p:sp>
      <p:sp>
        <p:nvSpPr>
          <p:cNvPr id="36" name="Trin 802"/>
          <p:cNvSpPr/>
          <p:nvPr/>
        </p:nvSpPr>
        <p:spPr>
          <a:xfrm>
            <a:off x="8284464" y="277977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Adgang tildeles</a:t>
            </a:r>
            <a:endParaRPr lang="en-US" sz="1000" dirty="0"/>
          </a:p>
        </p:txBody>
      </p:sp>
      <p:sp>
        <p:nvSpPr>
          <p:cNvPr id="37" name="Pil 803"/>
          <p:cNvSpPr/>
          <p:nvPr/>
        </p:nvSpPr>
        <p:spPr>
          <a:xfrm>
            <a:off x="9948672" y="3035808"/>
            <a:ext cx="182880" cy="0"/>
          </a:xfrm>
          <a:prstGeom prst="line">
            <a:avLst/>
          </a:prstGeom>
          <a:noFill/>
          <a:ln w="9525">
            <a:solidFill>
              <a:schemeClr val="accent6"/>
            </a:solidFill>
            <a:prstDash val="solid"/>
            <a:tailEnd type="triangle"/>
          </a:ln>
        </p:spPr>
      </p:sp>
      <p:sp>
        <p:nvSpPr>
          <p:cNvPr id="38" name="Trin 804"/>
          <p:cNvSpPr/>
          <p:nvPr/>
        </p:nvSpPr>
        <p:spPr>
          <a:xfrm>
            <a:off x="10131552" y="277977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Adgang gennemgås løbende</a:t>
            </a:r>
            <a:endParaRPr lang="en-US" sz="1000" dirty="0"/>
          </a:p>
        </p:txBody>
      </p:sp>
      <p:sp>
        <p:nvSpPr>
          <p:cNvPr id="39" name="Proces Datakvalitet og incidents"/>
          <p:cNvSpPr/>
          <p:nvPr/>
        </p:nvSpPr>
        <p:spPr>
          <a:xfrm>
            <a:off x="301752" y="3520440"/>
            <a:ext cx="11585448" cy="768096"/>
          </a:xfrm>
          <a:prstGeom prst="roundRect">
            <a:avLst>
              <a:gd name="adj" fmla="val 14286"/>
            </a:avLst>
          </a:prstGeom>
          <a:solidFill>
            <a:schemeClr val="bg2"/>
          </a:solidFill>
          <a:ln w="9525">
            <a:solidFill>
              <a:srgbClr val="D5D9E2"/>
            </a:solidFill>
            <a:prstDash val="solid"/>
          </a:ln>
        </p:spPr>
      </p:sp>
      <p:sp>
        <p:nvSpPr>
          <p:cNvPr id="40" name="Etiket Datakvalitet og incidents 805"/>
          <p:cNvSpPr txBox="1"/>
          <p:nvPr/>
        </p:nvSpPr>
        <p:spPr>
          <a:xfrm>
            <a:off x="457200" y="3630168"/>
            <a:ext cx="2194560" cy="274320"/>
          </a:xfrm>
          <a:prstGeom prst="rect">
            <a:avLst/>
          </a:prstGeom>
          <a:noFill/>
          <a:ln/>
        </p:spPr>
        <p:txBody>
          <a:bodyPr wrap="square" lIns="0" tIns="0" rIns="0" bIns="0" rtlCol="0" anchor="ctr"/>
          <a:lstStyle/>
          <a:p>
            <a:pPr algn="l" indent="0" marL="0">
              <a:buNone/>
            </a:pPr>
            <a:r>
              <a:rPr lang="en-US" sz="1200" b="1" dirty="0">
                <a:solidFill>
                  <a:schemeClr val="accent1"/>
                </a:solidFill>
              </a:rPr>
              <a:t>Datakvalitet og incidents</a:t>
            </a:r>
            <a:endParaRPr lang="en-US" sz="1200" dirty="0"/>
          </a:p>
        </p:txBody>
      </p:sp>
      <p:sp>
        <p:nvSpPr>
          <p:cNvPr id="41" name="Etiket Driver: Data Manager og DevOps 806"/>
          <p:cNvSpPr txBox="1"/>
          <p:nvPr/>
        </p:nvSpPr>
        <p:spPr>
          <a:xfrm>
            <a:off x="457200" y="3904488"/>
            <a:ext cx="2194560" cy="256032"/>
          </a:xfrm>
          <a:prstGeom prst="rect">
            <a:avLst/>
          </a:prstGeom>
          <a:noFill/>
          <a:ln/>
        </p:spPr>
        <p:txBody>
          <a:bodyPr wrap="square" lIns="0" tIns="0" rIns="0" bIns="0" rtlCol="0" anchor="ctr"/>
          <a:lstStyle/>
          <a:p>
            <a:pPr algn="l" indent="0" marL="0">
              <a:buNone/>
            </a:pPr>
            <a:r>
              <a:rPr lang="en-US" sz="1000" dirty="0">
                <a:solidFill>
                  <a:schemeClr val="accent6"/>
                </a:solidFill>
              </a:rPr>
              <a:t>Driver: Data Manager og DevOps</a:t>
            </a:r>
            <a:endParaRPr lang="en-US" sz="1000" dirty="0"/>
          </a:p>
        </p:txBody>
      </p:sp>
      <p:sp>
        <p:nvSpPr>
          <p:cNvPr id="42" name="Trin 807"/>
          <p:cNvSpPr/>
          <p:nvPr/>
        </p:nvSpPr>
        <p:spPr>
          <a:xfrm>
            <a:off x="2743200" y="364845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Alarm eller fund</a:t>
            </a:r>
            <a:endParaRPr lang="en-US" sz="1000" dirty="0"/>
          </a:p>
        </p:txBody>
      </p:sp>
      <p:sp>
        <p:nvSpPr>
          <p:cNvPr id="43" name="Pil 808"/>
          <p:cNvSpPr/>
          <p:nvPr/>
        </p:nvSpPr>
        <p:spPr>
          <a:xfrm>
            <a:off x="4407408" y="3904488"/>
            <a:ext cx="182880" cy="0"/>
          </a:xfrm>
          <a:prstGeom prst="line">
            <a:avLst/>
          </a:prstGeom>
          <a:noFill/>
          <a:ln w="9525">
            <a:solidFill>
              <a:schemeClr val="accent6"/>
            </a:solidFill>
            <a:prstDash val="solid"/>
            <a:tailEnd type="triangle"/>
          </a:ln>
        </p:spPr>
      </p:sp>
      <p:sp>
        <p:nvSpPr>
          <p:cNvPr id="44" name="Trin 809"/>
          <p:cNvSpPr/>
          <p:nvPr/>
        </p:nvSpPr>
        <p:spPr>
          <a:xfrm>
            <a:off x="4590288" y="364845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Påvirkning vurderes</a:t>
            </a:r>
            <a:endParaRPr lang="en-US" sz="1000" dirty="0"/>
          </a:p>
        </p:txBody>
      </p:sp>
      <p:sp>
        <p:nvSpPr>
          <p:cNvPr id="45" name="Pil 810"/>
          <p:cNvSpPr/>
          <p:nvPr/>
        </p:nvSpPr>
        <p:spPr>
          <a:xfrm>
            <a:off x="6254496" y="3904488"/>
            <a:ext cx="182880" cy="0"/>
          </a:xfrm>
          <a:prstGeom prst="line">
            <a:avLst/>
          </a:prstGeom>
          <a:noFill/>
          <a:ln w="9525">
            <a:solidFill>
              <a:schemeClr val="accent6"/>
            </a:solidFill>
            <a:prstDash val="solid"/>
            <a:tailEnd type="triangle"/>
          </a:ln>
        </p:spPr>
      </p:sp>
      <p:sp>
        <p:nvSpPr>
          <p:cNvPr id="46" name="Trin 811"/>
          <p:cNvSpPr/>
          <p:nvPr/>
        </p:nvSpPr>
        <p:spPr>
          <a:xfrm>
            <a:off x="6437376" y="364845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Rettes i kilde eller pipeline</a:t>
            </a:r>
            <a:endParaRPr lang="en-US" sz="1000" dirty="0"/>
          </a:p>
        </p:txBody>
      </p:sp>
      <p:sp>
        <p:nvSpPr>
          <p:cNvPr id="47" name="Pil 812"/>
          <p:cNvSpPr/>
          <p:nvPr/>
        </p:nvSpPr>
        <p:spPr>
          <a:xfrm>
            <a:off x="8101584" y="3904488"/>
            <a:ext cx="182880" cy="0"/>
          </a:xfrm>
          <a:prstGeom prst="line">
            <a:avLst/>
          </a:prstGeom>
          <a:noFill/>
          <a:ln w="9525">
            <a:solidFill>
              <a:schemeClr val="accent6"/>
            </a:solidFill>
            <a:prstDash val="solid"/>
            <a:tailEnd type="triangle"/>
          </a:ln>
        </p:spPr>
      </p:sp>
      <p:sp>
        <p:nvSpPr>
          <p:cNvPr id="48" name="Trin 813"/>
          <p:cNvSpPr/>
          <p:nvPr/>
        </p:nvSpPr>
        <p:spPr>
          <a:xfrm>
            <a:off x="8284464" y="364845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Brugere informeres</a:t>
            </a:r>
            <a:endParaRPr lang="en-US" sz="1000" dirty="0"/>
          </a:p>
        </p:txBody>
      </p:sp>
      <p:sp>
        <p:nvSpPr>
          <p:cNvPr id="49" name="Pil 814"/>
          <p:cNvSpPr/>
          <p:nvPr/>
        </p:nvSpPr>
        <p:spPr>
          <a:xfrm>
            <a:off x="9948672" y="3904488"/>
            <a:ext cx="182880" cy="0"/>
          </a:xfrm>
          <a:prstGeom prst="line">
            <a:avLst/>
          </a:prstGeom>
          <a:noFill/>
          <a:ln w="9525">
            <a:solidFill>
              <a:schemeClr val="accent6"/>
            </a:solidFill>
            <a:prstDash val="solid"/>
            <a:tailEnd type="triangle"/>
          </a:ln>
        </p:spPr>
      </p:sp>
      <p:sp>
        <p:nvSpPr>
          <p:cNvPr id="50" name="Trin 815"/>
          <p:cNvSpPr/>
          <p:nvPr/>
        </p:nvSpPr>
        <p:spPr>
          <a:xfrm>
            <a:off x="10131552" y="364845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Læring og forebyggelse</a:t>
            </a:r>
            <a:endParaRPr lang="en-US" sz="1000" dirty="0"/>
          </a:p>
        </p:txBody>
      </p:sp>
      <p:sp>
        <p:nvSpPr>
          <p:cNvPr id="51" name="Proces Nyt AI-use case"/>
          <p:cNvSpPr/>
          <p:nvPr/>
        </p:nvSpPr>
        <p:spPr>
          <a:xfrm>
            <a:off x="301752" y="4389120"/>
            <a:ext cx="11585448" cy="768096"/>
          </a:xfrm>
          <a:prstGeom prst="roundRect">
            <a:avLst>
              <a:gd name="adj" fmla="val 14286"/>
            </a:avLst>
          </a:prstGeom>
          <a:solidFill>
            <a:schemeClr val="bg2"/>
          </a:solidFill>
          <a:ln w="9525">
            <a:solidFill>
              <a:srgbClr val="D5D9E2"/>
            </a:solidFill>
            <a:prstDash val="solid"/>
          </a:ln>
        </p:spPr>
      </p:sp>
      <p:sp>
        <p:nvSpPr>
          <p:cNvPr id="52" name="Etiket Nyt AI-use case 816"/>
          <p:cNvSpPr txBox="1"/>
          <p:nvPr/>
        </p:nvSpPr>
        <p:spPr>
          <a:xfrm>
            <a:off x="457200" y="4498848"/>
            <a:ext cx="2194560" cy="274320"/>
          </a:xfrm>
          <a:prstGeom prst="rect">
            <a:avLst/>
          </a:prstGeom>
          <a:noFill/>
          <a:ln/>
        </p:spPr>
        <p:txBody>
          <a:bodyPr wrap="square" lIns="0" tIns="0" rIns="0" bIns="0" rtlCol="0" anchor="ctr"/>
          <a:lstStyle/>
          <a:p>
            <a:pPr algn="l" indent="0" marL="0">
              <a:buNone/>
            </a:pPr>
            <a:r>
              <a:rPr lang="en-US" sz="1200" b="1" dirty="0">
                <a:solidFill>
                  <a:schemeClr val="accent1"/>
                </a:solidFill>
              </a:rPr>
              <a:t>Nyt AI-use case</a:t>
            </a:r>
            <a:endParaRPr lang="en-US" sz="1200" dirty="0"/>
          </a:p>
        </p:txBody>
      </p:sp>
      <p:sp>
        <p:nvSpPr>
          <p:cNvPr id="53" name="Etiket Driver: AI Governance Lead 817"/>
          <p:cNvSpPr txBox="1"/>
          <p:nvPr/>
        </p:nvSpPr>
        <p:spPr>
          <a:xfrm>
            <a:off x="457200" y="4773168"/>
            <a:ext cx="2194560" cy="256032"/>
          </a:xfrm>
          <a:prstGeom prst="rect">
            <a:avLst/>
          </a:prstGeom>
          <a:noFill/>
          <a:ln/>
        </p:spPr>
        <p:txBody>
          <a:bodyPr wrap="square" lIns="0" tIns="0" rIns="0" bIns="0" rtlCol="0" anchor="ctr"/>
          <a:lstStyle/>
          <a:p>
            <a:pPr algn="l" indent="0" marL="0">
              <a:buNone/>
            </a:pPr>
            <a:r>
              <a:rPr lang="en-US" sz="1000" dirty="0">
                <a:solidFill>
                  <a:schemeClr val="accent6"/>
                </a:solidFill>
              </a:rPr>
              <a:t>Driver: AI Governance Lead</a:t>
            </a:r>
            <a:endParaRPr lang="en-US" sz="1000" dirty="0"/>
          </a:p>
        </p:txBody>
      </p:sp>
      <p:sp>
        <p:nvSpPr>
          <p:cNvPr id="54" name="Trin 818"/>
          <p:cNvSpPr/>
          <p:nvPr/>
        </p:nvSpPr>
        <p:spPr>
          <a:xfrm>
            <a:off x="2743200" y="451713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Registreres i AI-register</a:t>
            </a:r>
            <a:endParaRPr lang="en-US" sz="1000" dirty="0"/>
          </a:p>
        </p:txBody>
      </p:sp>
      <p:sp>
        <p:nvSpPr>
          <p:cNvPr id="55" name="Pil 819"/>
          <p:cNvSpPr/>
          <p:nvPr/>
        </p:nvSpPr>
        <p:spPr>
          <a:xfrm>
            <a:off x="4407408" y="4773168"/>
            <a:ext cx="182880" cy="0"/>
          </a:xfrm>
          <a:prstGeom prst="line">
            <a:avLst/>
          </a:prstGeom>
          <a:noFill/>
          <a:ln w="9525">
            <a:solidFill>
              <a:schemeClr val="accent6"/>
            </a:solidFill>
            <a:prstDash val="solid"/>
            <a:tailEnd type="triangle"/>
          </a:ln>
        </p:spPr>
      </p:sp>
      <p:sp>
        <p:nvSpPr>
          <p:cNvPr id="56" name="Trin 820"/>
          <p:cNvSpPr/>
          <p:nvPr/>
        </p:nvSpPr>
        <p:spPr>
          <a:xfrm>
            <a:off x="4590288" y="451713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Risiko klassificeres</a:t>
            </a:r>
            <a:endParaRPr lang="en-US" sz="1000" dirty="0"/>
          </a:p>
        </p:txBody>
      </p:sp>
      <p:sp>
        <p:nvSpPr>
          <p:cNvPr id="57" name="Pil 821"/>
          <p:cNvSpPr/>
          <p:nvPr/>
        </p:nvSpPr>
        <p:spPr>
          <a:xfrm>
            <a:off x="6254496" y="4773168"/>
            <a:ext cx="182880" cy="0"/>
          </a:xfrm>
          <a:prstGeom prst="line">
            <a:avLst/>
          </a:prstGeom>
          <a:noFill/>
          <a:ln w="9525">
            <a:solidFill>
              <a:schemeClr val="accent6"/>
            </a:solidFill>
            <a:prstDash val="solid"/>
            <a:tailEnd type="triangle"/>
          </a:ln>
        </p:spPr>
      </p:sp>
      <p:sp>
        <p:nvSpPr>
          <p:cNvPr id="58" name="Trin 822"/>
          <p:cNvSpPr/>
          <p:nvPr/>
        </p:nvSpPr>
        <p:spPr>
          <a:xfrm>
            <a:off x="6437376" y="451713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Bygges og evalueres</a:t>
            </a:r>
            <a:endParaRPr lang="en-US" sz="1000" dirty="0"/>
          </a:p>
        </p:txBody>
      </p:sp>
      <p:sp>
        <p:nvSpPr>
          <p:cNvPr id="59" name="Pil 823"/>
          <p:cNvSpPr/>
          <p:nvPr/>
        </p:nvSpPr>
        <p:spPr>
          <a:xfrm>
            <a:off x="8101584" y="4773168"/>
            <a:ext cx="182880" cy="0"/>
          </a:xfrm>
          <a:prstGeom prst="line">
            <a:avLst/>
          </a:prstGeom>
          <a:noFill/>
          <a:ln w="9525">
            <a:solidFill>
              <a:schemeClr val="accent6"/>
            </a:solidFill>
            <a:prstDash val="solid"/>
            <a:tailEnd type="triangle"/>
          </a:ln>
        </p:spPr>
      </p:sp>
      <p:sp>
        <p:nvSpPr>
          <p:cNvPr id="60" name="Trin 824"/>
          <p:cNvSpPr/>
          <p:nvPr/>
        </p:nvSpPr>
        <p:spPr>
          <a:xfrm>
            <a:off x="8284464" y="451713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Godkendes før drift</a:t>
            </a:r>
            <a:endParaRPr lang="en-US" sz="1000" dirty="0"/>
          </a:p>
        </p:txBody>
      </p:sp>
      <p:sp>
        <p:nvSpPr>
          <p:cNvPr id="61" name="Pil 825"/>
          <p:cNvSpPr/>
          <p:nvPr/>
        </p:nvSpPr>
        <p:spPr>
          <a:xfrm>
            <a:off x="9948672" y="4773168"/>
            <a:ext cx="182880" cy="0"/>
          </a:xfrm>
          <a:prstGeom prst="line">
            <a:avLst/>
          </a:prstGeom>
          <a:noFill/>
          <a:ln w="9525">
            <a:solidFill>
              <a:schemeClr val="accent6"/>
            </a:solidFill>
            <a:prstDash val="solid"/>
            <a:tailEnd type="triangle"/>
          </a:ln>
        </p:spPr>
      </p:sp>
      <p:sp>
        <p:nvSpPr>
          <p:cNvPr id="62" name="Trin 826"/>
          <p:cNvSpPr/>
          <p:nvPr/>
        </p:nvSpPr>
        <p:spPr>
          <a:xfrm>
            <a:off x="10131552" y="451713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Overvåges i drift</a:t>
            </a:r>
            <a:endParaRPr lang="en-US" sz="1000" dirty="0"/>
          </a:p>
        </p:txBody>
      </p:sp>
      <p:sp>
        <p:nvSpPr>
          <p:cNvPr id="63" name="Proces Release-plan"/>
          <p:cNvSpPr/>
          <p:nvPr/>
        </p:nvSpPr>
        <p:spPr>
          <a:xfrm>
            <a:off x="301752" y="5257800"/>
            <a:ext cx="11585448" cy="768096"/>
          </a:xfrm>
          <a:prstGeom prst="roundRect">
            <a:avLst>
              <a:gd name="adj" fmla="val 14286"/>
            </a:avLst>
          </a:prstGeom>
          <a:solidFill>
            <a:schemeClr val="bg2"/>
          </a:solidFill>
          <a:ln w="9525">
            <a:solidFill>
              <a:schemeClr val="accent6"/>
            </a:solidFill>
            <a:prstDash val="solid"/>
          </a:ln>
        </p:spPr>
      </p:sp>
      <p:sp>
        <p:nvSpPr>
          <p:cNvPr id="64" name="Etiket Release-plan 827"/>
          <p:cNvSpPr txBox="1"/>
          <p:nvPr/>
        </p:nvSpPr>
        <p:spPr>
          <a:xfrm>
            <a:off x="457200" y="5367528"/>
            <a:ext cx="2194560" cy="274320"/>
          </a:xfrm>
          <a:prstGeom prst="rect">
            <a:avLst/>
          </a:prstGeom>
          <a:noFill/>
          <a:ln/>
        </p:spPr>
        <p:txBody>
          <a:bodyPr wrap="square" lIns="0" tIns="0" rIns="0" bIns="0" rtlCol="0" anchor="ctr"/>
          <a:lstStyle/>
          <a:p>
            <a:pPr algn="l" indent="0" marL="0">
              <a:buNone/>
            </a:pPr>
            <a:r>
              <a:rPr lang="en-US" sz="1200" b="1" dirty="0">
                <a:solidFill>
                  <a:schemeClr val="accent1"/>
                </a:solidFill>
              </a:rPr>
              <a:t>Release-plan</a:t>
            </a:r>
            <a:endParaRPr lang="en-US" sz="1200" dirty="0"/>
          </a:p>
        </p:txBody>
      </p:sp>
      <p:sp>
        <p:nvSpPr>
          <p:cNvPr id="65" name="Etiket Driver: Platform Owner 828"/>
          <p:cNvSpPr txBox="1"/>
          <p:nvPr/>
        </p:nvSpPr>
        <p:spPr>
          <a:xfrm>
            <a:off x="457200" y="5641848"/>
            <a:ext cx="2194560" cy="256032"/>
          </a:xfrm>
          <a:prstGeom prst="rect">
            <a:avLst/>
          </a:prstGeom>
          <a:noFill/>
          <a:ln/>
        </p:spPr>
        <p:txBody>
          <a:bodyPr wrap="square" lIns="0" tIns="0" rIns="0" bIns="0" rtlCol="0" anchor="ctr"/>
          <a:lstStyle/>
          <a:p>
            <a:pPr algn="l" indent="0" marL="0">
              <a:buNone/>
            </a:pPr>
            <a:r>
              <a:rPr lang="en-US" sz="1000" dirty="0">
                <a:solidFill>
                  <a:schemeClr val="accent6"/>
                </a:solidFill>
              </a:rPr>
              <a:t>Driver: Platform Owner</a:t>
            </a:r>
            <a:endParaRPr lang="en-US" sz="1000" dirty="0"/>
          </a:p>
        </p:txBody>
      </p:sp>
      <p:sp>
        <p:nvSpPr>
          <p:cNvPr id="66" name="Trin 829"/>
          <p:cNvSpPr/>
          <p:nvPr/>
        </p:nvSpPr>
        <p:spPr>
          <a:xfrm>
            <a:off x="2743200" y="53858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[Release 1: scope]</a:t>
            </a:r>
            <a:endParaRPr lang="en-US" sz="1000" dirty="0"/>
          </a:p>
        </p:txBody>
      </p:sp>
      <p:sp>
        <p:nvSpPr>
          <p:cNvPr id="67" name="Pil 830"/>
          <p:cNvSpPr/>
          <p:nvPr/>
        </p:nvSpPr>
        <p:spPr>
          <a:xfrm>
            <a:off x="4407408" y="5641848"/>
            <a:ext cx="182880" cy="0"/>
          </a:xfrm>
          <a:prstGeom prst="line">
            <a:avLst/>
          </a:prstGeom>
          <a:noFill/>
          <a:ln w="9525">
            <a:solidFill>
              <a:schemeClr val="accent6"/>
            </a:solidFill>
            <a:prstDash val="solid"/>
            <a:tailEnd type="triangle"/>
          </a:ln>
        </p:spPr>
      </p:sp>
      <p:sp>
        <p:nvSpPr>
          <p:cNvPr id="68" name="Trin 831"/>
          <p:cNvSpPr/>
          <p:nvPr/>
        </p:nvSpPr>
        <p:spPr>
          <a:xfrm>
            <a:off x="4590288" y="53858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[Release 2: scope]</a:t>
            </a:r>
            <a:endParaRPr lang="en-US" sz="1000" dirty="0"/>
          </a:p>
        </p:txBody>
      </p:sp>
      <p:sp>
        <p:nvSpPr>
          <p:cNvPr id="69" name="Pil 832"/>
          <p:cNvSpPr/>
          <p:nvPr/>
        </p:nvSpPr>
        <p:spPr>
          <a:xfrm>
            <a:off x="6254496" y="5641848"/>
            <a:ext cx="182880" cy="0"/>
          </a:xfrm>
          <a:prstGeom prst="line">
            <a:avLst/>
          </a:prstGeom>
          <a:noFill/>
          <a:ln w="9525">
            <a:solidFill>
              <a:schemeClr val="accent6"/>
            </a:solidFill>
            <a:prstDash val="solid"/>
            <a:tailEnd type="triangle"/>
          </a:ln>
        </p:spPr>
      </p:sp>
      <p:sp>
        <p:nvSpPr>
          <p:cNvPr id="70" name="Trin 833"/>
          <p:cNvSpPr/>
          <p:nvPr/>
        </p:nvSpPr>
        <p:spPr>
          <a:xfrm>
            <a:off x="6437376" y="53858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[Release 3: scope]</a:t>
            </a:r>
            <a:endParaRPr lang="en-US" sz="1000" dirty="0"/>
          </a:p>
        </p:txBody>
      </p:sp>
      <p:sp>
        <p:nvSpPr>
          <p:cNvPr id="71" name="Pil 834"/>
          <p:cNvSpPr/>
          <p:nvPr/>
        </p:nvSpPr>
        <p:spPr>
          <a:xfrm>
            <a:off x="8101584" y="5641848"/>
            <a:ext cx="182880" cy="0"/>
          </a:xfrm>
          <a:prstGeom prst="line">
            <a:avLst/>
          </a:prstGeom>
          <a:noFill/>
          <a:ln w="9525">
            <a:solidFill>
              <a:schemeClr val="accent6"/>
            </a:solidFill>
            <a:prstDash val="solid"/>
            <a:tailEnd type="triangle"/>
          </a:ln>
        </p:spPr>
      </p:sp>
      <p:sp>
        <p:nvSpPr>
          <p:cNvPr id="72" name="Trin 835"/>
          <p:cNvSpPr/>
          <p:nvPr/>
        </p:nvSpPr>
        <p:spPr>
          <a:xfrm>
            <a:off x="8284464" y="53858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[Release 4: scope]</a:t>
            </a:r>
            <a:endParaRPr lang="en-US" sz="1000" dirty="0"/>
          </a:p>
        </p:txBody>
      </p:sp>
      <p:sp>
        <p:nvSpPr>
          <p:cNvPr id="73" name="Pil 836"/>
          <p:cNvSpPr/>
          <p:nvPr/>
        </p:nvSpPr>
        <p:spPr>
          <a:xfrm>
            <a:off x="9948672" y="5641848"/>
            <a:ext cx="182880" cy="0"/>
          </a:xfrm>
          <a:prstGeom prst="line">
            <a:avLst/>
          </a:prstGeom>
          <a:noFill/>
          <a:ln w="9525">
            <a:solidFill>
              <a:schemeClr val="accent6"/>
            </a:solidFill>
            <a:prstDash val="solid"/>
            <a:tailEnd type="triangle"/>
          </a:ln>
        </p:spPr>
      </p:sp>
      <p:sp>
        <p:nvSpPr>
          <p:cNvPr id="74" name="Trin 837"/>
          <p:cNvSpPr/>
          <p:nvPr/>
        </p:nvSpPr>
        <p:spPr>
          <a:xfrm>
            <a:off x="10131552" y="5385816"/>
            <a:ext cx="1664208" cy="512064"/>
          </a:xfrm>
          <a:prstGeom prst="roundRect">
            <a:avLst>
              <a:gd name="adj" fmla="val 14286"/>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25400" tIns="25400" rIns="25400" bIns="25400" rtlCol="0" anchor="ctr"/>
          <a:lstStyle/>
          <a:p>
            <a:pPr algn="ctr" indent="0" marL="0">
              <a:buNone/>
            </a:pPr>
            <a:r>
              <a:rPr lang="en-US" sz="1000" dirty="0">
                <a:solidFill>
                  <a:schemeClr val="tx1"/>
                </a:solidFill>
              </a:rPr>
              <a:t>Evaluering og næste plan</a:t>
            </a:r>
            <a:endParaRPr lang="en-US" sz="10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Styringskæden: fra strategi til drift</a:t>
            </a:r>
            <a:endParaRPr lang="en-US" sz="2600" dirty="0"/>
          </a:p>
        </p:txBody>
      </p:sp>
      <p:sp>
        <p:nvSpPr>
          <p:cNvPr id="3" name="Lag IT-STRATEGI"/>
          <p:cNvSpPr/>
          <p:nvPr/>
        </p:nvSpPr>
        <p:spPr>
          <a:xfrm>
            <a:off x="301752" y="841248"/>
            <a:ext cx="2468880" cy="4553712"/>
          </a:xfrm>
          <a:prstGeom prst="roundRect">
            <a:avLst>
              <a:gd name="adj" fmla="val 5185"/>
            </a:avLst>
          </a:prstGeom>
          <a:solidFill>
            <a:schemeClr val="bg2"/>
          </a:solidFill>
          <a:ln w="9525">
            <a:solidFill>
              <a:schemeClr val="accent6"/>
            </a:solidFill>
            <a:prstDash val="solid"/>
          </a:ln>
        </p:spPr>
      </p:sp>
      <p:sp>
        <p:nvSpPr>
          <p:cNvPr id="4" name="Kolonne 838"/>
          <p:cNvSpPr/>
          <p:nvPr/>
        </p:nvSpPr>
        <p:spPr>
          <a:xfrm>
            <a:off x="374904" y="905256"/>
            <a:ext cx="2322576"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IT-STRATEGI</a:t>
            </a:r>
            <a:endParaRPr lang="en-US" sz="1000" dirty="0"/>
          </a:p>
        </p:txBody>
      </p:sp>
      <p:sp>
        <p:nvSpPr>
          <p:cNvPr id="5" name="Gruppe BESLUTTER"/>
          <p:cNvSpPr/>
          <p:nvPr/>
        </p:nvSpPr>
        <p:spPr>
          <a:xfrm>
            <a:off x="370332" y="1298448"/>
            <a:ext cx="2331720" cy="896112"/>
          </a:xfrm>
          <a:prstGeom prst="roundRect">
            <a:avLst>
              <a:gd name="adj" fmla="val 9184"/>
            </a:avLst>
          </a:prstGeom>
          <a:solidFill>
            <a:schemeClr val="accent1">
              <a:alpha val="10000"/>
            </a:schemeClr>
          </a:solidFill>
          <a:ln/>
        </p:spPr>
      </p:sp>
      <p:sp>
        <p:nvSpPr>
          <p:cNvPr id="6" name="Etiket BESLUTTER 839"/>
          <p:cNvSpPr txBox="1"/>
          <p:nvPr/>
        </p:nvSpPr>
        <p:spPr>
          <a:xfrm>
            <a:off x="411480" y="1316736"/>
            <a:ext cx="2249424" cy="228600"/>
          </a:xfrm>
          <a:prstGeom prst="rect">
            <a:avLst/>
          </a:prstGeom>
          <a:noFill/>
          <a:ln/>
        </p:spPr>
        <p:txBody>
          <a:bodyPr wrap="square" lIns="0" tIns="0" rIns="0" bIns="0" rtlCol="0" anchor="ctr"/>
          <a:lstStyle/>
          <a:p>
            <a:pPr algn="l" indent="0" marL="0">
              <a:buNone/>
            </a:pPr>
            <a:r>
              <a:rPr lang="en-US" sz="1000" b="1" dirty="0">
                <a:solidFill>
                  <a:schemeClr val="accent1"/>
                </a:solidFill>
              </a:rPr>
              <a:t>BESLUTTER</a:t>
            </a:r>
            <a:endParaRPr lang="en-US" sz="1000" dirty="0"/>
          </a:p>
        </p:txBody>
      </p:sp>
      <p:sp>
        <p:nvSpPr>
          <p:cNvPr id="7" name="Etiket Retning, prioriteter og budget for IT, data og AI. 840"/>
          <p:cNvSpPr txBox="1"/>
          <p:nvPr/>
        </p:nvSpPr>
        <p:spPr>
          <a:xfrm>
            <a:off x="411480" y="1545336"/>
            <a:ext cx="2249424" cy="603504"/>
          </a:xfrm>
          <a:prstGeom prst="rect">
            <a:avLst/>
          </a:prstGeom>
          <a:noFill/>
          <a:ln/>
        </p:spPr>
        <p:txBody>
          <a:bodyPr wrap="square" lIns="0" tIns="0" rIns="0" bIns="0" rtlCol="0" anchor="t"/>
          <a:lstStyle/>
          <a:p>
            <a:pPr algn="l" indent="0" marL="0">
              <a:buNone/>
            </a:pPr>
            <a:r>
              <a:rPr lang="en-US" sz="1100" dirty="0">
                <a:solidFill>
                  <a:schemeClr val="tx1"/>
                </a:solidFill>
              </a:rPr>
              <a:t>Retning, prioriteter og budget for IT, data og AI.</a:t>
            </a:r>
            <a:endParaRPr lang="en-US" sz="1100" dirty="0"/>
          </a:p>
        </p:txBody>
      </p:sp>
      <p:sp>
        <p:nvSpPr>
          <p:cNvPr id="8" name="Gruppe EJER"/>
          <p:cNvSpPr/>
          <p:nvPr/>
        </p:nvSpPr>
        <p:spPr>
          <a:xfrm>
            <a:off x="370332" y="2267712"/>
            <a:ext cx="2331720" cy="841248"/>
          </a:xfrm>
          <a:prstGeom prst="roundRect">
            <a:avLst>
              <a:gd name="adj" fmla="val 9783"/>
            </a:avLst>
          </a:prstGeom>
          <a:solidFill>
            <a:schemeClr val="accent1">
              <a:alpha val="10000"/>
            </a:schemeClr>
          </a:solidFill>
          <a:ln/>
        </p:spPr>
      </p:sp>
      <p:sp>
        <p:nvSpPr>
          <p:cNvPr id="9" name="Etiket EJER 841"/>
          <p:cNvSpPr txBox="1"/>
          <p:nvPr/>
        </p:nvSpPr>
        <p:spPr>
          <a:xfrm>
            <a:off x="411480" y="2286000"/>
            <a:ext cx="2249424" cy="228600"/>
          </a:xfrm>
          <a:prstGeom prst="rect">
            <a:avLst/>
          </a:prstGeom>
          <a:noFill/>
          <a:ln/>
        </p:spPr>
        <p:txBody>
          <a:bodyPr wrap="square" lIns="0" tIns="0" rIns="0" bIns="0" rtlCol="0" anchor="ctr"/>
          <a:lstStyle/>
          <a:p>
            <a:pPr algn="l" indent="0" marL="0">
              <a:buNone/>
            </a:pPr>
            <a:r>
              <a:rPr lang="en-US" sz="1000" b="1" dirty="0">
                <a:solidFill>
                  <a:schemeClr val="accent1"/>
                </a:solidFill>
              </a:rPr>
              <a:t>EJER</a:t>
            </a:r>
            <a:endParaRPr lang="en-US" sz="1000" dirty="0"/>
          </a:p>
        </p:txBody>
      </p:sp>
      <p:sp>
        <p:nvSpPr>
          <p:cNvPr id="10" name="Rolle 842"/>
          <p:cNvSpPr/>
          <p:nvPr/>
        </p:nvSpPr>
        <p:spPr>
          <a:xfrm>
            <a:off x="411480" y="2514600"/>
            <a:ext cx="2249424"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Sponsor / CDO</a:t>
            </a:r>
            <a:endParaRPr lang="en-US" sz="1000" dirty="0"/>
          </a:p>
        </p:txBody>
      </p:sp>
      <p:sp>
        <p:nvSpPr>
          <p:cNvPr id="11" name="Gruppe ARTEFAKTER"/>
          <p:cNvSpPr/>
          <p:nvPr/>
        </p:nvSpPr>
        <p:spPr>
          <a:xfrm>
            <a:off x="370332" y="3182112"/>
            <a:ext cx="2331720" cy="2121408"/>
          </a:xfrm>
          <a:prstGeom prst="roundRect">
            <a:avLst>
              <a:gd name="adj" fmla="val 3879"/>
            </a:avLst>
          </a:prstGeom>
          <a:solidFill>
            <a:schemeClr val="accent1">
              <a:alpha val="10000"/>
            </a:schemeClr>
          </a:solidFill>
          <a:ln/>
        </p:spPr>
      </p:sp>
      <p:sp>
        <p:nvSpPr>
          <p:cNvPr id="12" name="Etiket ARTEFAKTER 843"/>
          <p:cNvSpPr txBox="1"/>
          <p:nvPr/>
        </p:nvSpPr>
        <p:spPr>
          <a:xfrm>
            <a:off x="411480" y="3200400"/>
            <a:ext cx="2249424" cy="228600"/>
          </a:xfrm>
          <a:prstGeom prst="rect">
            <a:avLst/>
          </a:prstGeom>
          <a:noFill/>
          <a:ln/>
        </p:spPr>
        <p:txBody>
          <a:bodyPr wrap="square" lIns="0" tIns="0" rIns="0" bIns="0" rtlCol="0" anchor="ctr"/>
          <a:lstStyle/>
          <a:p>
            <a:pPr algn="l" indent="0" marL="0">
              <a:buNone/>
            </a:pPr>
            <a:r>
              <a:rPr lang="en-US" sz="1000" b="1" dirty="0">
                <a:solidFill>
                  <a:schemeClr val="accent1"/>
                </a:solidFill>
              </a:rPr>
              <a:t>ARTEFAKTER</a:t>
            </a:r>
            <a:endParaRPr lang="en-US" sz="1000" dirty="0"/>
          </a:p>
        </p:txBody>
      </p:sp>
      <p:sp>
        <p:nvSpPr>
          <p:cNvPr id="13" name="Kort 844"/>
          <p:cNvSpPr/>
          <p:nvPr/>
        </p:nvSpPr>
        <p:spPr>
          <a:xfrm>
            <a:off x="411480" y="3429000"/>
            <a:ext cx="2249424"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IT-strategi</a:t>
            </a:r>
            <a:endParaRPr lang="en-US" sz="1000" dirty="0"/>
          </a:p>
        </p:txBody>
      </p:sp>
      <p:pic>
        <p:nvPicPr>
          <p:cNvPr id="14" name="Ikon IT-strategi 845" descr="preencoded.png">    </p:cNvPr>
          <p:cNvPicPr>
            <a:picLocks noChangeAspect="1"/>
          </p:cNvPicPr>
          <p:nvPr/>
        </p:nvPicPr>
        <p:blipFill>
          <a:blip r:embed="rId1"/>
          <a:stretch>
            <a:fillRect/>
          </a:stretch>
        </p:blipFill>
        <p:spPr>
          <a:xfrm>
            <a:off x="493776" y="3520440"/>
            <a:ext cx="219456" cy="219456"/>
          </a:xfrm>
          <a:prstGeom prst="rect">
            <a:avLst/>
          </a:prstGeom>
        </p:spPr>
      </p:pic>
      <p:sp>
        <p:nvSpPr>
          <p:cNvPr id="15" name="Kort 846"/>
          <p:cNvSpPr/>
          <p:nvPr/>
        </p:nvSpPr>
        <p:spPr>
          <a:xfrm>
            <a:off x="411480" y="3895344"/>
            <a:ext cx="2249424"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Use case-portefølje</a:t>
            </a:r>
            <a:endParaRPr lang="en-US" sz="1000" dirty="0"/>
          </a:p>
        </p:txBody>
      </p:sp>
      <p:pic>
        <p:nvPicPr>
          <p:cNvPr id="16" name="Ikon Use case-portefølje 847" descr="preencoded.png">    </p:cNvPr>
          <p:cNvPicPr>
            <a:picLocks noChangeAspect="1"/>
          </p:cNvPicPr>
          <p:nvPr/>
        </p:nvPicPr>
        <p:blipFill>
          <a:blip r:embed="rId2"/>
          <a:stretch>
            <a:fillRect/>
          </a:stretch>
        </p:blipFill>
        <p:spPr>
          <a:xfrm>
            <a:off x="493776" y="3986784"/>
            <a:ext cx="219456" cy="219456"/>
          </a:xfrm>
          <a:prstGeom prst="rect">
            <a:avLst/>
          </a:prstGeom>
        </p:spPr>
      </p:pic>
      <p:sp>
        <p:nvSpPr>
          <p:cNvPr id="17" name="Kort 848"/>
          <p:cNvSpPr/>
          <p:nvPr/>
        </p:nvSpPr>
        <p:spPr>
          <a:xfrm>
            <a:off x="411480" y="4361688"/>
            <a:ext cx="2249424"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Roadmap og budget</a:t>
            </a:r>
            <a:endParaRPr lang="en-US" sz="1000" dirty="0"/>
          </a:p>
        </p:txBody>
      </p:sp>
      <p:pic>
        <p:nvPicPr>
          <p:cNvPr id="18" name="Ikon Roadmap og budget 849" descr="preencoded.png">    </p:cNvPr>
          <p:cNvPicPr>
            <a:picLocks noChangeAspect="1"/>
          </p:cNvPicPr>
          <p:nvPr/>
        </p:nvPicPr>
        <p:blipFill>
          <a:blip r:embed="rId3"/>
          <a:stretch>
            <a:fillRect/>
          </a:stretch>
        </p:blipFill>
        <p:spPr>
          <a:xfrm>
            <a:off x="493776" y="4453128"/>
            <a:ext cx="219456" cy="219456"/>
          </a:xfrm>
          <a:prstGeom prst="rect">
            <a:avLst/>
          </a:prstGeom>
        </p:spPr>
      </p:pic>
      <p:sp>
        <p:nvSpPr>
          <p:cNvPr id="19" name="Lag PLATFORM OG DRIFT"/>
          <p:cNvSpPr/>
          <p:nvPr/>
        </p:nvSpPr>
        <p:spPr>
          <a:xfrm>
            <a:off x="9418320" y="841248"/>
            <a:ext cx="2468880" cy="4553712"/>
          </a:xfrm>
          <a:prstGeom prst="roundRect">
            <a:avLst>
              <a:gd name="adj" fmla="val 5185"/>
            </a:avLst>
          </a:prstGeom>
          <a:solidFill>
            <a:schemeClr val="bg2"/>
          </a:solidFill>
          <a:ln w="9525">
            <a:solidFill>
              <a:schemeClr val="accent6"/>
            </a:solidFill>
            <a:prstDash val="solid"/>
          </a:ln>
        </p:spPr>
      </p:sp>
      <p:sp>
        <p:nvSpPr>
          <p:cNvPr id="20" name="Kolonne 850"/>
          <p:cNvSpPr/>
          <p:nvPr/>
        </p:nvSpPr>
        <p:spPr>
          <a:xfrm>
            <a:off x="9491472" y="905256"/>
            <a:ext cx="2322576"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PLATFORM OG DRIFT</a:t>
            </a:r>
            <a:endParaRPr lang="en-US" sz="1000" dirty="0"/>
          </a:p>
        </p:txBody>
      </p:sp>
      <p:sp>
        <p:nvSpPr>
          <p:cNvPr id="21" name="Gruppe BESLUTTER"/>
          <p:cNvSpPr/>
          <p:nvPr/>
        </p:nvSpPr>
        <p:spPr>
          <a:xfrm>
            <a:off x="9486900" y="1298448"/>
            <a:ext cx="2331720" cy="896112"/>
          </a:xfrm>
          <a:prstGeom prst="roundRect">
            <a:avLst>
              <a:gd name="adj" fmla="val 9184"/>
            </a:avLst>
          </a:prstGeom>
          <a:solidFill>
            <a:schemeClr val="accent5">
              <a:alpha val="20000"/>
            </a:schemeClr>
          </a:solidFill>
          <a:ln/>
        </p:spPr>
      </p:sp>
      <p:sp>
        <p:nvSpPr>
          <p:cNvPr id="22" name="Etiket BESLUTTER 851"/>
          <p:cNvSpPr txBox="1"/>
          <p:nvPr/>
        </p:nvSpPr>
        <p:spPr>
          <a:xfrm>
            <a:off x="9528048" y="1316736"/>
            <a:ext cx="2249424" cy="228600"/>
          </a:xfrm>
          <a:prstGeom prst="rect">
            <a:avLst/>
          </a:prstGeom>
          <a:noFill/>
          <a:ln/>
        </p:spPr>
        <p:txBody>
          <a:bodyPr wrap="square" lIns="0" tIns="0" rIns="0" bIns="0" rtlCol="0" anchor="ctr"/>
          <a:lstStyle/>
          <a:p>
            <a:pPr algn="l" indent="0" marL="0">
              <a:buNone/>
            </a:pPr>
            <a:r>
              <a:rPr lang="en-US" sz="1000" b="1" dirty="0">
                <a:solidFill>
                  <a:schemeClr val="accent1"/>
                </a:solidFill>
              </a:rPr>
              <a:t>BESLUTTER</a:t>
            </a:r>
            <a:endParaRPr lang="en-US" sz="1000" dirty="0"/>
          </a:p>
        </p:txBody>
      </p:sp>
      <p:sp>
        <p:nvSpPr>
          <p:cNvPr id="23" name="Etiket Hvordan løsninger bygges, releases og drives. 852"/>
          <p:cNvSpPr txBox="1"/>
          <p:nvPr/>
        </p:nvSpPr>
        <p:spPr>
          <a:xfrm>
            <a:off x="9528048" y="1545336"/>
            <a:ext cx="2249424" cy="603504"/>
          </a:xfrm>
          <a:prstGeom prst="rect">
            <a:avLst/>
          </a:prstGeom>
          <a:noFill/>
          <a:ln/>
        </p:spPr>
        <p:txBody>
          <a:bodyPr wrap="square" lIns="0" tIns="0" rIns="0" bIns="0" rtlCol="0" anchor="t"/>
          <a:lstStyle/>
          <a:p>
            <a:pPr algn="l" indent="0" marL="0">
              <a:buNone/>
            </a:pPr>
            <a:r>
              <a:rPr lang="en-US" sz="1100" dirty="0">
                <a:solidFill>
                  <a:schemeClr val="tx1"/>
                </a:solidFill>
              </a:rPr>
              <a:t>Hvordan løsninger bygges, releases og drives.</a:t>
            </a:r>
            <a:endParaRPr lang="en-US" sz="1100" dirty="0"/>
          </a:p>
        </p:txBody>
      </p:sp>
      <p:sp>
        <p:nvSpPr>
          <p:cNvPr id="24" name="Gruppe EJER"/>
          <p:cNvSpPr/>
          <p:nvPr/>
        </p:nvSpPr>
        <p:spPr>
          <a:xfrm>
            <a:off x="9486900" y="2267712"/>
            <a:ext cx="2331720" cy="841248"/>
          </a:xfrm>
          <a:prstGeom prst="roundRect">
            <a:avLst>
              <a:gd name="adj" fmla="val 9783"/>
            </a:avLst>
          </a:prstGeom>
          <a:solidFill>
            <a:schemeClr val="accent5">
              <a:alpha val="20000"/>
            </a:schemeClr>
          </a:solidFill>
          <a:ln/>
        </p:spPr>
      </p:sp>
      <p:sp>
        <p:nvSpPr>
          <p:cNvPr id="25" name="Etiket EJER 853"/>
          <p:cNvSpPr txBox="1"/>
          <p:nvPr/>
        </p:nvSpPr>
        <p:spPr>
          <a:xfrm>
            <a:off x="9528048" y="2286000"/>
            <a:ext cx="2249424" cy="228600"/>
          </a:xfrm>
          <a:prstGeom prst="rect">
            <a:avLst/>
          </a:prstGeom>
          <a:noFill/>
          <a:ln/>
        </p:spPr>
        <p:txBody>
          <a:bodyPr wrap="square" lIns="0" tIns="0" rIns="0" bIns="0" rtlCol="0" anchor="ctr"/>
          <a:lstStyle/>
          <a:p>
            <a:pPr algn="l" indent="0" marL="0">
              <a:buNone/>
            </a:pPr>
            <a:r>
              <a:rPr lang="en-US" sz="1000" b="1" dirty="0">
                <a:solidFill>
                  <a:schemeClr val="accent1"/>
                </a:solidFill>
              </a:rPr>
              <a:t>EJER</a:t>
            </a:r>
            <a:endParaRPr lang="en-US" sz="1000" dirty="0"/>
          </a:p>
        </p:txBody>
      </p:sp>
      <p:sp>
        <p:nvSpPr>
          <p:cNvPr id="26" name="Rolle 854"/>
          <p:cNvSpPr/>
          <p:nvPr/>
        </p:nvSpPr>
        <p:spPr>
          <a:xfrm>
            <a:off x="9528048" y="2514600"/>
            <a:ext cx="2249424"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1000" b="1" dirty="0">
                <a:solidFill>
                  <a:schemeClr val="tx1"/>
                </a:solidFill>
              </a:rPr>
              <a:t>Platform Owner</a:t>
            </a:r>
            <a:endParaRPr lang="en-US" sz="1000" dirty="0"/>
          </a:p>
        </p:txBody>
      </p:sp>
      <p:sp>
        <p:nvSpPr>
          <p:cNvPr id="27" name="Gruppe ARTEFAKTER"/>
          <p:cNvSpPr/>
          <p:nvPr/>
        </p:nvSpPr>
        <p:spPr>
          <a:xfrm>
            <a:off x="9486900" y="3182112"/>
            <a:ext cx="2331720" cy="2121408"/>
          </a:xfrm>
          <a:prstGeom prst="roundRect">
            <a:avLst>
              <a:gd name="adj" fmla="val 3879"/>
            </a:avLst>
          </a:prstGeom>
          <a:solidFill>
            <a:schemeClr val="accent5">
              <a:alpha val="20000"/>
            </a:schemeClr>
          </a:solidFill>
          <a:ln/>
        </p:spPr>
      </p:sp>
      <p:sp>
        <p:nvSpPr>
          <p:cNvPr id="28" name="Etiket ARTEFAKTER 855"/>
          <p:cNvSpPr txBox="1"/>
          <p:nvPr/>
        </p:nvSpPr>
        <p:spPr>
          <a:xfrm>
            <a:off x="9528048" y="3200400"/>
            <a:ext cx="2249424" cy="228600"/>
          </a:xfrm>
          <a:prstGeom prst="rect">
            <a:avLst/>
          </a:prstGeom>
          <a:noFill/>
          <a:ln/>
        </p:spPr>
        <p:txBody>
          <a:bodyPr wrap="square" lIns="0" tIns="0" rIns="0" bIns="0" rtlCol="0" anchor="ctr"/>
          <a:lstStyle/>
          <a:p>
            <a:pPr algn="l" indent="0" marL="0">
              <a:buNone/>
            </a:pPr>
            <a:r>
              <a:rPr lang="en-US" sz="1000" b="1" dirty="0">
                <a:solidFill>
                  <a:schemeClr val="accent1"/>
                </a:solidFill>
              </a:rPr>
              <a:t>ARTEFAKTER</a:t>
            </a:r>
            <a:endParaRPr lang="en-US" sz="1000" dirty="0"/>
          </a:p>
        </p:txBody>
      </p:sp>
      <p:sp>
        <p:nvSpPr>
          <p:cNvPr id="29" name="Kort 856"/>
          <p:cNvSpPr/>
          <p:nvPr/>
        </p:nvSpPr>
        <p:spPr>
          <a:xfrm>
            <a:off x="9528048" y="3429000"/>
            <a:ext cx="2249424"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Release-plan</a:t>
            </a:r>
            <a:endParaRPr lang="en-US" sz="1000" dirty="0"/>
          </a:p>
        </p:txBody>
      </p:sp>
      <p:pic>
        <p:nvPicPr>
          <p:cNvPr id="30" name="Ikon Release-plan 857" descr="preencoded.png">    </p:cNvPr>
          <p:cNvPicPr>
            <a:picLocks noChangeAspect="1"/>
          </p:cNvPicPr>
          <p:nvPr/>
        </p:nvPicPr>
        <p:blipFill>
          <a:blip r:embed="rId4"/>
          <a:stretch>
            <a:fillRect/>
          </a:stretch>
        </p:blipFill>
        <p:spPr>
          <a:xfrm>
            <a:off x="9610344" y="3520440"/>
            <a:ext cx="219456" cy="219456"/>
          </a:xfrm>
          <a:prstGeom prst="rect">
            <a:avLst/>
          </a:prstGeom>
        </p:spPr>
      </p:pic>
      <p:sp>
        <p:nvSpPr>
          <p:cNvPr id="31" name="Kort 858"/>
          <p:cNvSpPr/>
          <p:nvPr/>
        </p:nvSpPr>
        <p:spPr>
          <a:xfrm>
            <a:off x="9528048" y="3895344"/>
            <a:ext cx="2249424"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Overvågning og runbooks</a:t>
            </a:r>
            <a:endParaRPr lang="en-US" sz="1000" dirty="0"/>
          </a:p>
        </p:txBody>
      </p:sp>
      <p:pic>
        <p:nvPicPr>
          <p:cNvPr id="32" name="Ikon Overvågning og runbooks 859" descr="preencoded.png">    </p:cNvPr>
          <p:cNvPicPr>
            <a:picLocks noChangeAspect="1"/>
          </p:cNvPicPr>
          <p:nvPr/>
        </p:nvPicPr>
        <p:blipFill>
          <a:blip r:embed="rId5"/>
          <a:stretch>
            <a:fillRect/>
          </a:stretch>
        </p:blipFill>
        <p:spPr>
          <a:xfrm>
            <a:off x="9610344" y="3986784"/>
            <a:ext cx="219456" cy="219456"/>
          </a:xfrm>
          <a:prstGeom prst="rect">
            <a:avLst/>
          </a:prstGeom>
        </p:spPr>
      </p:pic>
      <p:sp>
        <p:nvSpPr>
          <p:cNvPr id="33" name="Kort 860"/>
          <p:cNvSpPr/>
          <p:nvPr/>
        </p:nvSpPr>
        <p:spPr>
          <a:xfrm>
            <a:off x="9528048" y="4361688"/>
            <a:ext cx="2249424"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Adgang og logning</a:t>
            </a:r>
            <a:endParaRPr lang="en-US" sz="1000" dirty="0"/>
          </a:p>
        </p:txBody>
      </p:sp>
      <p:pic>
        <p:nvPicPr>
          <p:cNvPr id="34" name="Ikon Adgang og logning 861" descr="preencoded.png">    </p:cNvPr>
          <p:cNvPicPr>
            <a:picLocks noChangeAspect="1"/>
          </p:cNvPicPr>
          <p:nvPr/>
        </p:nvPicPr>
        <p:blipFill>
          <a:blip r:embed="rId6"/>
          <a:stretch>
            <a:fillRect/>
          </a:stretch>
        </p:blipFill>
        <p:spPr>
          <a:xfrm>
            <a:off x="9610344" y="4453128"/>
            <a:ext cx="219456" cy="219456"/>
          </a:xfrm>
          <a:prstGeom prst="rect">
            <a:avLst/>
          </a:prstGeom>
        </p:spPr>
      </p:pic>
      <p:sp>
        <p:nvSpPr>
          <p:cNvPr id="35" name="Lag EA-GOVERNANCE: ÉN RAMME FOR ARKITEKTUR, DATA OG AI"/>
          <p:cNvSpPr/>
          <p:nvPr/>
        </p:nvSpPr>
        <p:spPr>
          <a:xfrm>
            <a:off x="3044952" y="841248"/>
            <a:ext cx="6099048" cy="4553712"/>
          </a:xfrm>
          <a:prstGeom prst="roundRect">
            <a:avLst>
              <a:gd name="adj" fmla="val 2811"/>
            </a:avLst>
          </a:prstGeom>
          <a:solidFill>
            <a:schemeClr val="bg2"/>
          </a:solidFill>
          <a:ln w="9525">
            <a:solidFill>
              <a:schemeClr val="accent6"/>
            </a:solidFill>
            <a:prstDash val="solid"/>
          </a:ln>
        </p:spPr>
      </p:sp>
      <p:sp>
        <p:nvSpPr>
          <p:cNvPr id="36" name="Kolonne 862"/>
          <p:cNvSpPr/>
          <p:nvPr/>
        </p:nvSpPr>
        <p:spPr>
          <a:xfrm>
            <a:off x="3118104" y="905256"/>
            <a:ext cx="5952744"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EA-GOVERNANCE: ÉN RAMME FOR ARKITEKTUR, DATA OG AI</a:t>
            </a:r>
            <a:endParaRPr lang="en-US" sz="1000" dirty="0"/>
          </a:p>
        </p:txBody>
      </p:sp>
      <p:sp>
        <p:nvSpPr>
          <p:cNvPr id="37" name="Gruppe BESLUTTER"/>
          <p:cNvSpPr/>
          <p:nvPr/>
        </p:nvSpPr>
        <p:spPr>
          <a:xfrm>
            <a:off x="3113532" y="1298448"/>
            <a:ext cx="5961888" cy="896112"/>
          </a:xfrm>
          <a:prstGeom prst="roundRect">
            <a:avLst>
              <a:gd name="adj" fmla="val 9184"/>
            </a:avLst>
          </a:prstGeom>
          <a:solidFill>
            <a:srgbClr val="6B4FA0">
              <a:alpha val="15000"/>
            </a:srgbClr>
          </a:solidFill>
          <a:ln/>
        </p:spPr>
      </p:sp>
      <p:sp>
        <p:nvSpPr>
          <p:cNvPr id="38" name="Etiket BESLUTTER 863"/>
          <p:cNvSpPr txBox="1"/>
          <p:nvPr/>
        </p:nvSpPr>
        <p:spPr>
          <a:xfrm>
            <a:off x="3154680" y="1316736"/>
            <a:ext cx="5879592" cy="228600"/>
          </a:xfrm>
          <a:prstGeom prst="rect">
            <a:avLst/>
          </a:prstGeom>
          <a:noFill/>
          <a:ln/>
        </p:spPr>
        <p:txBody>
          <a:bodyPr wrap="square" lIns="0" tIns="0" rIns="0" bIns="0" rtlCol="0" anchor="ctr"/>
          <a:lstStyle/>
          <a:p>
            <a:pPr algn="l" indent="0" marL="0">
              <a:buNone/>
            </a:pPr>
            <a:r>
              <a:rPr lang="en-US" sz="1000" b="1" dirty="0">
                <a:solidFill>
                  <a:schemeClr val="accent1"/>
                </a:solidFill>
              </a:rPr>
              <a:t>BESLUTTER</a:t>
            </a:r>
            <a:endParaRPr lang="en-US" sz="1000" dirty="0"/>
          </a:p>
        </p:txBody>
      </p:sp>
      <p:sp>
        <p:nvSpPr>
          <p:cNvPr id="39" name="Etiket Principper og standarder og hvilke teknologier, data og AI-løsninger der må bruges. Alle tre områder går gennem de samme gates og det samme råd. 864"/>
          <p:cNvSpPr txBox="1"/>
          <p:nvPr/>
        </p:nvSpPr>
        <p:spPr>
          <a:xfrm>
            <a:off x="3154680" y="1545336"/>
            <a:ext cx="5879592" cy="603504"/>
          </a:xfrm>
          <a:prstGeom prst="rect">
            <a:avLst/>
          </a:prstGeom>
          <a:noFill/>
          <a:ln/>
        </p:spPr>
        <p:txBody>
          <a:bodyPr wrap="square" lIns="0" tIns="0" rIns="0" bIns="0" rtlCol="0" anchor="t"/>
          <a:lstStyle/>
          <a:p>
            <a:pPr algn="l" indent="0" marL="0">
              <a:buNone/>
            </a:pPr>
            <a:r>
              <a:rPr lang="en-US" sz="1100" dirty="0">
                <a:solidFill>
                  <a:schemeClr val="tx1"/>
                </a:solidFill>
              </a:rPr>
              <a:t>Principper og standarder og hvilke teknologier, data og AI-løsninger der må bruges. Alle tre områder går gennem de samme gates og det samme råd.</a:t>
            </a:r>
            <a:endParaRPr lang="en-US" sz="1100" dirty="0"/>
          </a:p>
        </p:txBody>
      </p:sp>
      <p:sp>
        <p:nvSpPr>
          <p:cNvPr id="40" name="Gruppe EJER AF RAMMEN"/>
          <p:cNvSpPr/>
          <p:nvPr/>
        </p:nvSpPr>
        <p:spPr>
          <a:xfrm>
            <a:off x="3113532" y="2267712"/>
            <a:ext cx="5961888" cy="841248"/>
          </a:xfrm>
          <a:prstGeom prst="roundRect">
            <a:avLst>
              <a:gd name="adj" fmla="val 9783"/>
            </a:avLst>
          </a:prstGeom>
          <a:solidFill>
            <a:srgbClr val="6B4FA0">
              <a:alpha val="15000"/>
            </a:srgbClr>
          </a:solidFill>
          <a:ln/>
        </p:spPr>
      </p:sp>
      <p:sp>
        <p:nvSpPr>
          <p:cNvPr id="41" name="Etiket EJER AF RAMMEN 865"/>
          <p:cNvSpPr txBox="1"/>
          <p:nvPr/>
        </p:nvSpPr>
        <p:spPr>
          <a:xfrm>
            <a:off x="3154680" y="2286000"/>
            <a:ext cx="5879592" cy="228600"/>
          </a:xfrm>
          <a:prstGeom prst="rect">
            <a:avLst/>
          </a:prstGeom>
          <a:noFill/>
          <a:ln/>
        </p:spPr>
        <p:txBody>
          <a:bodyPr wrap="square" lIns="0" tIns="0" rIns="0" bIns="0" rtlCol="0" anchor="ctr"/>
          <a:lstStyle/>
          <a:p>
            <a:pPr algn="l" indent="0" marL="0">
              <a:buNone/>
            </a:pPr>
            <a:r>
              <a:rPr lang="en-US" sz="1000" b="1" dirty="0">
                <a:solidFill>
                  <a:schemeClr val="accent1"/>
                </a:solidFill>
              </a:rPr>
              <a:t>EJER AF RAMMEN</a:t>
            </a:r>
            <a:endParaRPr lang="en-US" sz="1000" dirty="0"/>
          </a:p>
        </p:txBody>
      </p:sp>
      <p:sp>
        <p:nvSpPr>
          <p:cNvPr id="42" name="Rolle 866"/>
          <p:cNvSpPr/>
          <p:nvPr/>
        </p:nvSpPr>
        <p:spPr>
          <a:xfrm>
            <a:off x="3154680" y="2514600"/>
            <a:ext cx="2377440"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Enterprise Architect</a:t>
            </a:r>
            <a:endParaRPr lang="en-US" sz="1000" dirty="0"/>
          </a:p>
        </p:txBody>
      </p:sp>
      <p:sp>
        <p:nvSpPr>
          <p:cNvPr id="43" name="Etiket Data og AI har egne ansvarlige inden for rammen. 867"/>
          <p:cNvSpPr txBox="1"/>
          <p:nvPr/>
        </p:nvSpPr>
        <p:spPr>
          <a:xfrm>
            <a:off x="5669280" y="2514600"/>
            <a:ext cx="3364992" cy="246888"/>
          </a:xfrm>
          <a:prstGeom prst="rect">
            <a:avLst/>
          </a:prstGeom>
          <a:noFill/>
          <a:ln/>
        </p:spPr>
        <p:txBody>
          <a:bodyPr wrap="square" lIns="0" tIns="0" rIns="0" bIns="0" rtlCol="0" anchor="ctr"/>
          <a:lstStyle/>
          <a:p>
            <a:pPr algn="l" indent="0" marL="0">
              <a:buNone/>
            </a:pPr>
            <a:r>
              <a:rPr lang="en-US" sz="1100" dirty="0">
                <a:solidFill>
                  <a:schemeClr val="tx1"/>
                </a:solidFill>
              </a:rPr>
              <a:t>Data og AI har egne ansvarlige inden for rammen.</a:t>
            </a:r>
            <a:endParaRPr lang="en-US" sz="1100" dirty="0"/>
          </a:p>
        </p:txBody>
      </p:sp>
      <p:sp>
        <p:nvSpPr>
          <p:cNvPr id="44" name="Gruppe ARKITEKTUR"/>
          <p:cNvSpPr/>
          <p:nvPr/>
        </p:nvSpPr>
        <p:spPr>
          <a:xfrm>
            <a:off x="3113532" y="3182112"/>
            <a:ext cx="1999488" cy="2121408"/>
          </a:xfrm>
          <a:prstGeom prst="roundRect">
            <a:avLst>
              <a:gd name="adj" fmla="val 4116"/>
            </a:avLst>
          </a:prstGeom>
          <a:solidFill>
            <a:schemeClr val="accent1">
              <a:alpha val="10000"/>
            </a:schemeClr>
          </a:solidFill>
          <a:ln/>
        </p:spPr>
      </p:sp>
      <p:sp>
        <p:nvSpPr>
          <p:cNvPr id="45" name="Etiket ARKITEKTUR 868"/>
          <p:cNvSpPr txBox="1"/>
          <p:nvPr/>
        </p:nvSpPr>
        <p:spPr>
          <a:xfrm>
            <a:off x="3154680" y="3200400"/>
            <a:ext cx="1917192" cy="228600"/>
          </a:xfrm>
          <a:prstGeom prst="rect">
            <a:avLst/>
          </a:prstGeom>
          <a:noFill/>
          <a:ln/>
        </p:spPr>
        <p:txBody>
          <a:bodyPr wrap="square" lIns="0" tIns="0" rIns="0" bIns="0" rtlCol="0" anchor="ctr"/>
          <a:lstStyle/>
          <a:p>
            <a:pPr algn="l" indent="0" marL="0">
              <a:buNone/>
            </a:pPr>
            <a:r>
              <a:rPr lang="en-US" sz="1000" b="1" dirty="0">
                <a:solidFill>
                  <a:schemeClr val="accent1"/>
                </a:solidFill>
              </a:rPr>
              <a:t>ARKITEKTUR</a:t>
            </a:r>
            <a:endParaRPr lang="en-US" sz="1000" dirty="0"/>
          </a:p>
        </p:txBody>
      </p:sp>
      <p:sp>
        <p:nvSpPr>
          <p:cNvPr id="46" name="Rolle 869"/>
          <p:cNvSpPr/>
          <p:nvPr/>
        </p:nvSpPr>
        <p:spPr>
          <a:xfrm>
            <a:off x="3154680" y="3429000"/>
            <a:ext cx="1917192"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Enterprise Architect</a:t>
            </a:r>
            <a:endParaRPr lang="en-US" sz="1000" dirty="0"/>
          </a:p>
        </p:txBody>
      </p:sp>
      <p:sp>
        <p:nvSpPr>
          <p:cNvPr id="47" name="Kort 870"/>
          <p:cNvSpPr/>
          <p:nvPr/>
        </p:nvSpPr>
        <p:spPr>
          <a:xfrm>
            <a:off x="3154680" y="3767328"/>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Principper og standarder</a:t>
            </a:r>
            <a:endParaRPr lang="en-US" sz="1000" dirty="0"/>
          </a:p>
        </p:txBody>
      </p:sp>
      <p:pic>
        <p:nvPicPr>
          <p:cNvPr id="48" name="Ikon Principper og standarder 871" descr="preencoded.png">    </p:cNvPr>
          <p:cNvPicPr>
            <a:picLocks noChangeAspect="1"/>
          </p:cNvPicPr>
          <p:nvPr/>
        </p:nvPicPr>
        <p:blipFill>
          <a:blip r:embed="rId7"/>
          <a:stretch>
            <a:fillRect/>
          </a:stretch>
        </p:blipFill>
        <p:spPr>
          <a:xfrm>
            <a:off x="3236976" y="3858768"/>
            <a:ext cx="219456" cy="219456"/>
          </a:xfrm>
          <a:prstGeom prst="rect">
            <a:avLst/>
          </a:prstGeom>
        </p:spPr>
      </p:pic>
      <p:sp>
        <p:nvSpPr>
          <p:cNvPr id="49" name="Kort 872"/>
          <p:cNvSpPr/>
          <p:nvPr/>
        </p:nvSpPr>
        <p:spPr>
          <a:xfrm>
            <a:off x="3154680" y="4233672"/>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Målarkitektur</a:t>
            </a:r>
            <a:endParaRPr lang="en-US" sz="1000" dirty="0"/>
          </a:p>
        </p:txBody>
      </p:sp>
      <p:pic>
        <p:nvPicPr>
          <p:cNvPr id="50" name="Ikon Målarkitektur 873" descr="preencoded.png">    </p:cNvPr>
          <p:cNvPicPr>
            <a:picLocks noChangeAspect="1"/>
          </p:cNvPicPr>
          <p:nvPr/>
        </p:nvPicPr>
        <p:blipFill>
          <a:blip r:embed="rId8"/>
          <a:stretch>
            <a:fillRect/>
          </a:stretch>
        </p:blipFill>
        <p:spPr>
          <a:xfrm>
            <a:off x="3236976" y="4325112"/>
            <a:ext cx="219456" cy="219456"/>
          </a:xfrm>
          <a:prstGeom prst="rect">
            <a:avLst/>
          </a:prstGeom>
        </p:spPr>
      </p:pic>
      <p:sp>
        <p:nvSpPr>
          <p:cNvPr id="51" name="Kort 874"/>
          <p:cNvSpPr/>
          <p:nvPr/>
        </p:nvSpPr>
        <p:spPr>
          <a:xfrm>
            <a:off x="3154680" y="4700016"/>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Arkitekturbeslutninger (ADR)</a:t>
            </a:r>
            <a:endParaRPr lang="en-US" sz="1000" dirty="0"/>
          </a:p>
        </p:txBody>
      </p:sp>
      <p:pic>
        <p:nvPicPr>
          <p:cNvPr id="52" name="Ikon Arkitekturbeslutninger (ADR) 875" descr="preencoded.png">    </p:cNvPr>
          <p:cNvPicPr>
            <a:picLocks noChangeAspect="1"/>
          </p:cNvPicPr>
          <p:nvPr/>
        </p:nvPicPr>
        <p:blipFill>
          <a:blip r:embed="rId9"/>
          <a:stretch>
            <a:fillRect/>
          </a:stretch>
        </p:blipFill>
        <p:spPr>
          <a:xfrm>
            <a:off x="3236976" y="4791456"/>
            <a:ext cx="219456" cy="219456"/>
          </a:xfrm>
          <a:prstGeom prst="rect">
            <a:avLst/>
          </a:prstGeom>
        </p:spPr>
      </p:pic>
      <p:sp>
        <p:nvSpPr>
          <p:cNvPr id="53" name="Gruppe DATA"/>
          <p:cNvSpPr/>
          <p:nvPr/>
        </p:nvSpPr>
        <p:spPr>
          <a:xfrm>
            <a:off x="5094732" y="3182112"/>
            <a:ext cx="1999488" cy="2121408"/>
          </a:xfrm>
          <a:prstGeom prst="roundRect">
            <a:avLst>
              <a:gd name="adj" fmla="val 4116"/>
            </a:avLst>
          </a:prstGeom>
          <a:solidFill>
            <a:srgbClr val="2A8C8C">
              <a:alpha val="15000"/>
            </a:srgbClr>
          </a:solidFill>
          <a:ln/>
        </p:spPr>
      </p:sp>
      <p:sp>
        <p:nvSpPr>
          <p:cNvPr id="54" name="Etiket DATA 876"/>
          <p:cNvSpPr txBox="1"/>
          <p:nvPr/>
        </p:nvSpPr>
        <p:spPr>
          <a:xfrm>
            <a:off x="5135880" y="3200400"/>
            <a:ext cx="1917192" cy="228600"/>
          </a:xfrm>
          <a:prstGeom prst="rect">
            <a:avLst/>
          </a:prstGeom>
          <a:noFill/>
          <a:ln/>
        </p:spPr>
        <p:txBody>
          <a:bodyPr wrap="square" lIns="0" tIns="0" rIns="0" bIns="0" rtlCol="0" anchor="ctr"/>
          <a:lstStyle/>
          <a:p>
            <a:pPr algn="l" indent="0" marL="0">
              <a:buNone/>
            </a:pPr>
            <a:r>
              <a:rPr lang="en-US" sz="1000" b="1" dirty="0">
                <a:solidFill>
                  <a:schemeClr val="accent1"/>
                </a:solidFill>
              </a:rPr>
              <a:t>DATA</a:t>
            </a:r>
            <a:endParaRPr lang="en-US" sz="1000" dirty="0"/>
          </a:p>
        </p:txBody>
      </p:sp>
      <p:sp>
        <p:nvSpPr>
          <p:cNvPr id="55" name="Rolle 877"/>
          <p:cNvSpPr/>
          <p:nvPr/>
        </p:nvSpPr>
        <p:spPr>
          <a:xfrm>
            <a:off x="5135880" y="3429000"/>
            <a:ext cx="1917192" cy="246888"/>
          </a:xfrm>
          <a:prstGeom prst="roundRect">
            <a:avLst>
              <a:gd name="adj" fmla="val 50000"/>
            </a:avLst>
          </a:prstGeom>
          <a:solidFill>
            <a:srgbClr val="E8CA80"/>
          </a:solidFill>
          <a:ln/>
        </p:spPr>
        <p:txBody>
          <a:bodyPr wrap="square" lIns="25400" tIns="25400" rIns="25400" bIns="25400" rtlCol="0" anchor="ctr"/>
          <a:lstStyle/>
          <a:p>
            <a:pPr algn="ctr" indent="0" marL="0">
              <a:buNone/>
            </a:pPr>
            <a:r>
              <a:rPr lang="en-US" sz="1000" b="1" dirty="0">
                <a:solidFill>
                  <a:schemeClr val="tx1"/>
                </a:solidFill>
              </a:rPr>
              <a:t>Data Owner</a:t>
            </a:r>
            <a:endParaRPr lang="en-US" sz="1000" dirty="0"/>
          </a:p>
        </p:txBody>
      </p:sp>
      <p:sp>
        <p:nvSpPr>
          <p:cNvPr id="56" name="Kort 878"/>
          <p:cNvSpPr/>
          <p:nvPr/>
        </p:nvSpPr>
        <p:spPr>
          <a:xfrm>
            <a:off x="5135880" y="3767328"/>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Dataejerskab og begreber</a:t>
            </a:r>
            <a:endParaRPr lang="en-US" sz="1000" dirty="0"/>
          </a:p>
        </p:txBody>
      </p:sp>
      <p:pic>
        <p:nvPicPr>
          <p:cNvPr id="57" name="Ikon Dataejerskab og begreber 879" descr="preencoded.png">    </p:cNvPr>
          <p:cNvPicPr>
            <a:picLocks noChangeAspect="1"/>
          </p:cNvPicPr>
          <p:nvPr/>
        </p:nvPicPr>
        <p:blipFill>
          <a:blip r:embed="rId10"/>
          <a:stretch>
            <a:fillRect/>
          </a:stretch>
        </p:blipFill>
        <p:spPr>
          <a:xfrm>
            <a:off x="5218176" y="3858768"/>
            <a:ext cx="219456" cy="219456"/>
          </a:xfrm>
          <a:prstGeom prst="rect">
            <a:avLst/>
          </a:prstGeom>
        </p:spPr>
      </p:pic>
      <p:sp>
        <p:nvSpPr>
          <p:cNvPr id="58" name="Kort 880"/>
          <p:cNvSpPr/>
          <p:nvPr/>
        </p:nvSpPr>
        <p:spPr>
          <a:xfrm>
            <a:off x="5135880" y="4233672"/>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Klassificering og katalog</a:t>
            </a:r>
            <a:endParaRPr lang="en-US" sz="1000" dirty="0"/>
          </a:p>
        </p:txBody>
      </p:sp>
      <p:pic>
        <p:nvPicPr>
          <p:cNvPr id="59" name="Ikon Klassificering og katalog 881" descr="preencoded.png">    </p:cNvPr>
          <p:cNvPicPr>
            <a:picLocks noChangeAspect="1"/>
          </p:cNvPicPr>
          <p:nvPr/>
        </p:nvPicPr>
        <p:blipFill>
          <a:blip r:embed="rId11"/>
          <a:stretch>
            <a:fillRect/>
          </a:stretch>
        </p:blipFill>
        <p:spPr>
          <a:xfrm>
            <a:off x="5218176" y="4325112"/>
            <a:ext cx="219456" cy="219456"/>
          </a:xfrm>
          <a:prstGeom prst="rect">
            <a:avLst/>
          </a:prstGeom>
        </p:spPr>
      </p:pic>
      <p:sp>
        <p:nvSpPr>
          <p:cNvPr id="60" name="Gruppe AI"/>
          <p:cNvSpPr/>
          <p:nvPr/>
        </p:nvSpPr>
        <p:spPr>
          <a:xfrm>
            <a:off x="7075932" y="3182112"/>
            <a:ext cx="1999488" cy="2121408"/>
          </a:xfrm>
          <a:prstGeom prst="roundRect">
            <a:avLst>
              <a:gd name="adj" fmla="val 4116"/>
            </a:avLst>
          </a:prstGeom>
          <a:solidFill>
            <a:srgbClr val="6B4FA0">
              <a:alpha val="15000"/>
            </a:srgbClr>
          </a:solidFill>
          <a:ln/>
        </p:spPr>
      </p:sp>
      <p:sp>
        <p:nvSpPr>
          <p:cNvPr id="61" name="Etiket AI 882"/>
          <p:cNvSpPr txBox="1"/>
          <p:nvPr/>
        </p:nvSpPr>
        <p:spPr>
          <a:xfrm>
            <a:off x="7117080" y="3200400"/>
            <a:ext cx="1917192" cy="228600"/>
          </a:xfrm>
          <a:prstGeom prst="rect">
            <a:avLst/>
          </a:prstGeom>
          <a:noFill/>
          <a:ln/>
        </p:spPr>
        <p:txBody>
          <a:bodyPr wrap="square" lIns="0" tIns="0" rIns="0" bIns="0" rtlCol="0" anchor="ctr"/>
          <a:lstStyle/>
          <a:p>
            <a:pPr algn="l" indent="0" marL="0">
              <a:buNone/>
            </a:pPr>
            <a:r>
              <a:rPr lang="en-US" sz="1000" b="1" dirty="0">
                <a:solidFill>
                  <a:schemeClr val="accent1"/>
                </a:solidFill>
              </a:rPr>
              <a:t>AI</a:t>
            </a:r>
            <a:endParaRPr lang="en-US" sz="1000" dirty="0"/>
          </a:p>
        </p:txBody>
      </p:sp>
      <p:sp>
        <p:nvSpPr>
          <p:cNvPr id="62" name="Rolle 883"/>
          <p:cNvSpPr/>
          <p:nvPr/>
        </p:nvSpPr>
        <p:spPr>
          <a:xfrm>
            <a:off x="7117080" y="3429000"/>
            <a:ext cx="1917192"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AI Governance Lead</a:t>
            </a:r>
            <a:endParaRPr lang="en-US" sz="1000" dirty="0"/>
          </a:p>
        </p:txBody>
      </p:sp>
      <p:sp>
        <p:nvSpPr>
          <p:cNvPr id="63" name="Kort 884"/>
          <p:cNvSpPr/>
          <p:nvPr/>
        </p:nvSpPr>
        <p:spPr>
          <a:xfrm>
            <a:off x="7117080" y="3767328"/>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AI-politik</a:t>
            </a:r>
            <a:endParaRPr lang="en-US" sz="1000" dirty="0"/>
          </a:p>
        </p:txBody>
      </p:sp>
      <p:pic>
        <p:nvPicPr>
          <p:cNvPr id="64" name="Ikon AI-politik 885" descr="preencoded.png">    </p:cNvPr>
          <p:cNvPicPr>
            <a:picLocks noChangeAspect="1"/>
          </p:cNvPicPr>
          <p:nvPr/>
        </p:nvPicPr>
        <p:blipFill>
          <a:blip r:embed="rId12"/>
          <a:stretch>
            <a:fillRect/>
          </a:stretch>
        </p:blipFill>
        <p:spPr>
          <a:xfrm>
            <a:off x="7199376" y="3858768"/>
            <a:ext cx="219456" cy="219456"/>
          </a:xfrm>
          <a:prstGeom prst="rect">
            <a:avLst/>
          </a:prstGeom>
        </p:spPr>
      </p:pic>
      <p:sp>
        <p:nvSpPr>
          <p:cNvPr id="65" name="Kort 886"/>
          <p:cNvSpPr/>
          <p:nvPr/>
        </p:nvSpPr>
        <p:spPr>
          <a:xfrm>
            <a:off x="7117080" y="4233672"/>
            <a:ext cx="1917192" cy="402336"/>
          </a:xfrm>
          <a:prstGeom prst="roundRect">
            <a:avLst>
              <a:gd name="adj" fmla="val 18182"/>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381000" tIns="0" rIns="25400" bIns="0" rtlCol="0" anchor="ctr"/>
          <a:lstStyle/>
          <a:p>
            <a:pPr algn="l" indent="0" marL="0">
              <a:buNone/>
            </a:pPr>
            <a:r>
              <a:rPr lang="en-US" sz="1000" dirty="0">
                <a:solidFill>
                  <a:schemeClr val="tx1"/>
                </a:solidFill>
              </a:rPr>
              <a:t>AI register og risikoklassificering</a:t>
            </a:r>
            <a:endParaRPr lang="en-US" sz="1000" dirty="0"/>
          </a:p>
        </p:txBody>
      </p:sp>
      <p:pic>
        <p:nvPicPr>
          <p:cNvPr id="66" name="Ikon AI register og risikoklassificering 887" descr="preencoded.png">    </p:cNvPr>
          <p:cNvPicPr>
            <a:picLocks noChangeAspect="1"/>
          </p:cNvPicPr>
          <p:nvPr/>
        </p:nvPicPr>
        <p:blipFill>
          <a:blip r:embed="rId13"/>
          <a:stretch>
            <a:fillRect/>
          </a:stretch>
        </p:blipFill>
        <p:spPr>
          <a:xfrm>
            <a:off x="7199376" y="4325112"/>
            <a:ext cx="219456" cy="219456"/>
          </a:xfrm>
          <a:prstGeom prst="rect">
            <a:avLst/>
          </a:prstGeom>
        </p:spPr>
      </p:pic>
      <p:sp>
        <p:nvSpPr>
          <p:cNvPr id="67" name="Retning 1"/>
          <p:cNvSpPr/>
          <p:nvPr/>
        </p:nvSpPr>
        <p:spPr>
          <a:xfrm>
            <a:off x="2807208" y="301752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68" name="Retning 2"/>
          <p:cNvSpPr/>
          <p:nvPr/>
        </p:nvSpPr>
        <p:spPr>
          <a:xfrm>
            <a:off x="9180576" y="3017520"/>
            <a:ext cx="201168" cy="201168"/>
          </a:xfrm>
          <a:prstGeom prst="ellipse">
            <a:avLst/>
          </a:prstGeom>
          <a:solidFill>
            <a:schemeClr val="accent1"/>
          </a:solidFill>
          <a:ln/>
        </p:spPr>
        <p:txBody>
          <a:bodyPr wrap="square" lIns="0" tIns="0" rIns="0" bIns="0" rtlCol="0" anchor="ctr"/>
          <a:lstStyle/>
          <a:p>
            <a:pPr algn="ctr" indent="0" marL="0">
              <a:buNone/>
            </a:pPr>
            <a:r>
              <a:rPr lang="en-US" sz="1100" b="1" dirty="0">
                <a:solidFill>
                  <a:schemeClr val="bg1"/>
                </a:solidFill>
              </a:rPr>
              <a:t>›</a:t>
            </a:r>
            <a:endParaRPr lang="en-US" sz="1100" dirty="0"/>
          </a:p>
        </p:txBody>
      </p:sp>
      <p:sp>
        <p:nvSpPr>
          <p:cNvPr id="69" name="Returflow 888"/>
          <p:cNvSpPr/>
          <p:nvPr/>
        </p:nvSpPr>
        <p:spPr>
          <a:xfrm>
            <a:off x="10652760" y="5394960"/>
            <a:ext cx="0" cy="182880"/>
          </a:xfrm>
          <a:prstGeom prst="line">
            <a:avLst/>
          </a:prstGeom>
          <a:noFill/>
          <a:ln w="9525">
            <a:solidFill>
              <a:schemeClr val="accent6"/>
            </a:solidFill>
            <a:prstDash val="solid"/>
          </a:ln>
        </p:spPr>
      </p:sp>
      <p:sp>
        <p:nvSpPr>
          <p:cNvPr id="70" name="Returflow 889"/>
          <p:cNvSpPr/>
          <p:nvPr/>
        </p:nvSpPr>
        <p:spPr>
          <a:xfrm>
            <a:off x="1536192" y="5577840"/>
            <a:ext cx="9116568" cy="0"/>
          </a:xfrm>
          <a:prstGeom prst="line">
            <a:avLst/>
          </a:prstGeom>
          <a:noFill/>
          <a:ln w="9525">
            <a:solidFill>
              <a:schemeClr val="accent6"/>
            </a:solidFill>
            <a:prstDash val="solid"/>
          </a:ln>
        </p:spPr>
      </p:sp>
      <p:sp>
        <p:nvSpPr>
          <p:cNvPr id="71" name="Returflow 890"/>
          <p:cNvSpPr/>
          <p:nvPr/>
        </p:nvSpPr>
        <p:spPr>
          <a:xfrm>
            <a:off x="1536192" y="5394960"/>
            <a:ext cx="0" cy="182880"/>
          </a:xfrm>
          <a:prstGeom prst="line">
            <a:avLst/>
          </a:prstGeom>
          <a:noFill/>
          <a:ln w="9525">
            <a:solidFill>
              <a:schemeClr val="accent6"/>
            </a:solidFill>
            <a:prstDash val="solid"/>
            <a:headEnd type="triangle"/>
          </a:ln>
        </p:spPr>
      </p:sp>
      <p:sp>
        <p:nvSpPr>
          <p:cNvPr id="72" name="Feedback 891"/>
          <p:cNvSpPr/>
          <p:nvPr/>
        </p:nvSpPr>
        <p:spPr>
          <a:xfrm>
            <a:off x="3383280" y="5486400"/>
            <a:ext cx="5422392" cy="182880"/>
          </a:xfrm>
          <a:prstGeom prst="roundRect">
            <a:avLst>
              <a:gd name="adj" fmla="val 25000"/>
            </a:avLst>
          </a:prstGeom>
          <a:solidFill>
            <a:schemeClr val="bg1"/>
          </a:solidFill>
          <a:ln/>
        </p:spPr>
        <p:txBody>
          <a:bodyPr wrap="square" lIns="0" tIns="0" rIns="0" bIns="0" rtlCol="0" anchor="ctr"/>
          <a:lstStyle/>
          <a:p>
            <a:pPr algn="ctr" indent="0" marL="0">
              <a:buNone/>
            </a:pPr>
            <a:r>
              <a:rPr lang="en-US" sz="900" dirty="0">
                <a:solidFill>
                  <a:schemeClr val="accent6"/>
                </a:solidFill>
              </a:rPr>
              <a:t>Feedback: afvigelser, nye behov og erfaringer fra drift går tilbage til strategien</a:t>
            </a:r>
            <a:endParaRPr lang="en-US" sz="900" dirty="0"/>
          </a:p>
        </p:txBody>
      </p:sp>
      <p:sp>
        <p:nvSpPr>
          <p:cNvPr id="73" name="Etiket AI-governance er en del af EA-governance: samme principper, samme råd og samme gates (slide 12 og 13) med egne ansvarlige for data og AI. 892"/>
          <p:cNvSpPr txBox="1"/>
          <p:nvPr/>
        </p:nvSpPr>
        <p:spPr>
          <a:xfrm>
            <a:off x="365760" y="5852160"/>
            <a:ext cx="11457432" cy="274320"/>
          </a:xfrm>
          <a:prstGeom prst="rect">
            <a:avLst/>
          </a:prstGeom>
          <a:noFill/>
          <a:ln/>
        </p:spPr>
        <p:txBody>
          <a:bodyPr wrap="square" lIns="0" tIns="0" rIns="0" bIns="0" rtlCol="0" anchor="ctr"/>
          <a:lstStyle/>
          <a:p>
            <a:pPr algn="l" indent="0" marL="0">
              <a:buNone/>
            </a:pPr>
            <a:r>
              <a:rPr lang="en-US" sz="1200" dirty="0">
                <a:solidFill>
                  <a:schemeClr val="accent6"/>
                </a:solidFill>
              </a:rPr>
              <a:t>AI-governance er en del af EA-governance: samme principper, samme råd og samme gates (slide 12 og 13) med egne ansvarlige for data og AI.</a:t>
            </a:r>
            <a:endParaRPr lang="en-US" sz="12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Fora og beslutningsret: hvem beslutter hvad</a:t>
            </a:r>
            <a:endParaRPr lang="en-US" sz="2600" dirty="0"/>
          </a:p>
        </p:txBody>
      </p:sp>
      <p:sp>
        <p:nvSpPr>
          <p:cNvPr id="3" name="Sponsor 893"/>
          <p:cNvSpPr/>
          <p:nvPr/>
        </p:nvSpPr>
        <p:spPr>
          <a:xfrm>
            <a:off x="301752" y="841248"/>
            <a:ext cx="11585448" cy="329184"/>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100" b="1" dirty="0">
                <a:solidFill>
                  <a:schemeClr val="tx1"/>
                </a:solidFill>
              </a:rPr>
              <a:t>SPONSOR / CDO OG STYREGRUPPE: prioritering, budget og de sager, arkitekturrådet eskalerer</a:t>
            </a:r>
            <a:endParaRPr lang="en-US" sz="1100" dirty="0"/>
          </a:p>
        </p:txBody>
      </p:sp>
      <p:sp>
        <p:nvSpPr>
          <p:cNvPr id="4" name="Eskalering 894"/>
          <p:cNvSpPr/>
          <p:nvPr/>
        </p:nvSpPr>
        <p:spPr>
          <a:xfrm>
            <a:off x="3913632" y="1170432"/>
            <a:ext cx="0" cy="246888"/>
          </a:xfrm>
          <a:prstGeom prst="line">
            <a:avLst/>
          </a:prstGeom>
          <a:noFill/>
          <a:ln w="9525">
            <a:solidFill>
              <a:schemeClr val="accent6"/>
            </a:solidFill>
            <a:prstDash val="solid"/>
            <a:headEnd type="triangle"/>
          </a:ln>
        </p:spPr>
      </p:sp>
      <p:sp>
        <p:nvSpPr>
          <p:cNvPr id="5" name="Forum ARKITEKTURRÅD: ÉT RÅD FOR ARKITEKTUR, DATA OG AI"/>
          <p:cNvSpPr/>
          <p:nvPr/>
        </p:nvSpPr>
        <p:spPr>
          <a:xfrm>
            <a:off x="301752" y="1417320"/>
            <a:ext cx="7223760" cy="4754880"/>
          </a:xfrm>
          <a:prstGeom prst="roundRect">
            <a:avLst>
              <a:gd name="adj" fmla="val 2692"/>
            </a:avLst>
          </a:prstGeom>
          <a:solidFill>
            <a:schemeClr val="bg2"/>
          </a:solidFill>
          <a:ln w="9525">
            <a:solidFill>
              <a:schemeClr val="accent6"/>
            </a:solidFill>
            <a:prstDash val="solid"/>
          </a:ln>
        </p:spPr>
      </p:sp>
      <p:sp>
        <p:nvSpPr>
          <p:cNvPr id="6" name="Kolonne 895"/>
          <p:cNvSpPr/>
          <p:nvPr/>
        </p:nvSpPr>
        <p:spPr>
          <a:xfrm>
            <a:off x="374904" y="1481328"/>
            <a:ext cx="7077456"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ARKITEKTURRÅD: ÉT RÅD FOR ARKITEKTUR, DATA OG AI</a:t>
            </a:r>
            <a:endParaRPr lang="en-US" sz="1000" dirty="0"/>
          </a:p>
        </p:txBody>
      </p:sp>
      <p:sp>
        <p:nvSpPr>
          <p:cNvPr id="7" name="Etiket Sikrer, at løsninger følger principper og målarkitektur og at data og AI bruges ansvarligt. 896"/>
          <p:cNvSpPr txBox="1"/>
          <p:nvPr/>
        </p:nvSpPr>
        <p:spPr>
          <a:xfrm>
            <a:off x="411480" y="1847088"/>
            <a:ext cx="7004304" cy="274320"/>
          </a:xfrm>
          <a:prstGeom prst="rect">
            <a:avLst/>
          </a:prstGeom>
          <a:noFill/>
          <a:ln/>
        </p:spPr>
        <p:txBody>
          <a:bodyPr wrap="square" lIns="0" tIns="0" rIns="0" bIns="0" rtlCol="0" anchor="t"/>
          <a:lstStyle/>
          <a:p>
            <a:pPr algn="l" indent="0" marL="0">
              <a:buNone/>
            </a:pPr>
            <a:r>
              <a:rPr lang="en-US" sz="1100" dirty="0">
                <a:solidFill>
                  <a:schemeClr val="accent6"/>
                </a:solidFill>
              </a:rPr>
              <a:t>Sikrer, at løsninger følger principper og målarkitektur og at data og AI bruges ansvarligt.</a:t>
            </a:r>
            <a:endParaRPr lang="en-US" sz="1100" dirty="0"/>
          </a:p>
        </p:txBody>
      </p:sp>
      <p:sp>
        <p:nvSpPr>
          <p:cNvPr id="8" name="Gruppe DRIVER OG DELTAGERE"/>
          <p:cNvSpPr/>
          <p:nvPr/>
        </p:nvSpPr>
        <p:spPr>
          <a:xfrm>
            <a:off x="370332" y="2212848"/>
            <a:ext cx="7086600" cy="896112"/>
          </a:xfrm>
          <a:prstGeom prst="roundRect">
            <a:avLst>
              <a:gd name="adj" fmla="val 9184"/>
            </a:avLst>
          </a:prstGeom>
          <a:solidFill>
            <a:srgbClr val="6B4FA0">
              <a:alpha val="15000"/>
            </a:srgbClr>
          </a:solidFill>
          <a:ln/>
        </p:spPr>
      </p:sp>
      <p:sp>
        <p:nvSpPr>
          <p:cNvPr id="9" name="Etiket DRIVER OG DELTAGERE 897"/>
          <p:cNvSpPr txBox="1"/>
          <p:nvPr/>
        </p:nvSpPr>
        <p:spPr>
          <a:xfrm>
            <a:off x="411480" y="2231136"/>
            <a:ext cx="7004304" cy="228600"/>
          </a:xfrm>
          <a:prstGeom prst="rect">
            <a:avLst/>
          </a:prstGeom>
          <a:noFill/>
          <a:ln/>
        </p:spPr>
        <p:txBody>
          <a:bodyPr wrap="square" lIns="0" tIns="0" rIns="0" bIns="0" rtlCol="0" anchor="ctr"/>
          <a:lstStyle/>
          <a:p>
            <a:pPr algn="l" indent="0" marL="0">
              <a:buNone/>
            </a:pPr>
            <a:r>
              <a:rPr lang="en-US" sz="1000" b="1" dirty="0">
                <a:solidFill>
                  <a:schemeClr val="accent1"/>
                </a:solidFill>
              </a:rPr>
              <a:t>DRIVER OG DELTAGERE</a:t>
            </a:r>
            <a:endParaRPr lang="en-US" sz="1000" dirty="0"/>
          </a:p>
        </p:txBody>
      </p:sp>
      <p:sp>
        <p:nvSpPr>
          <p:cNvPr id="10" name="Rolle 898"/>
          <p:cNvSpPr/>
          <p:nvPr/>
        </p:nvSpPr>
        <p:spPr>
          <a:xfrm>
            <a:off x="411480" y="2459736"/>
            <a:ext cx="2377440"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Driver: Enterprise Architect</a:t>
            </a:r>
            <a:endParaRPr lang="en-US" sz="1000" dirty="0"/>
          </a:p>
        </p:txBody>
      </p:sp>
      <p:sp>
        <p:nvSpPr>
          <p:cNvPr id="11" name="Rolle 899"/>
          <p:cNvSpPr/>
          <p:nvPr/>
        </p:nvSpPr>
        <p:spPr>
          <a:xfrm>
            <a:off x="2852928" y="2459736"/>
            <a:ext cx="2249424"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1000" b="1" dirty="0">
                <a:solidFill>
                  <a:schemeClr val="tx1"/>
                </a:solidFill>
              </a:rPr>
              <a:t>Solution Architect</a:t>
            </a:r>
            <a:endParaRPr lang="en-US" sz="1000" dirty="0"/>
          </a:p>
        </p:txBody>
      </p:sp>
      <p:sp>
        <p:nvSpPr>
          <p:cNvPr id="12" name="Rolle 900"/>
          <p:cNvSpPr/>
          <p:nvPr/>
        </p:nvSpPr>
        <p:spPr>
          <a:xfrm>
            <a:off x="5166360" y="2459736"/>
            <a:ext cx="2249424" cy="246888"/>
          </a:xfrm>
          <a:prstGeom prst="roundRect">
            <a:avLst>
              <a:gd name="adj" fmla="val 50000"/>
            </a:avLst>
          </a:prstGeom>
          <a:solidFill>
            <a:srgbClr val="EFC2C2"/>
          </a:solidFill>
          <a:ln/>
        </p:spPr>
        <p:txBody>
          <a:bodyPr wrap="square" lIns="25400" tIns="25400" rIns="25400" bIns="25400" rtlCol="0" anchor="ctr"/>
          <a:lstStyle/>
          <a:p>
            <a:pPr algn="ctr" indent="0" marL="0">
              <a:buNone/>
            </a:pPr>
            <a:r>
              <a:rPr lang="en-US" sz="1000" b="1" dirty="0">
                <a:solidFill>
                  <a:schemeClr val="tx1"/>
                </a:solidFill>
              </a:rPr>
              <a:t>Platform Owner</a:t>
            </a:r>
            <a:endParaRPr lang="en-US" sz="1000" dirty="0"/>
          </a:p>
        </p:txBody>
      </p:sp>
      <p:sp>
        <p:nvSpPr>
          <p:cNvPr id="13" name="Rolle 901"/>
          <p:cNvSpPr/>
          <p:nvPr/>
        </p:nvSpPr>
        <p:spPr>
          <a:xfrm>
            <a:off x="2852928" y="2752344"/>
            <a:ext cx="2249424"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Architect</a:t>
            </a:r>
            <a:endParaRPr lang="en-US" sz="1000" dirty="0"/>
          </a:p>
        </p:txBody>
      </p:sp>
      <p:sp>
        <p:nvSpPr>
          <p:cNvPr id="14" name="Rolle 902"/>
          <p:cNvSpPr/>
          <p:nvPr/>
        </p:nvSpPr>
        <p:spPr>
          <a:xfrm>
            <a:off x="5166360" y="2752344"/>
            <a:ext cx="2249424"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AI Governance Lead</a:t>
            </a:r>
            <a:endParaRPr lang="en-US" sz="1000" dirty="0"/>
          </a:p>
        </p:txBody>
      </p:sp>
      <p:sp>
        <p:nvSpPr>
          <p:cNvPr id="15" name="Rolle 903"/>
          <p:cNvSpPr/>
          <p:nvPr/>
        </p:nvSpPr>
        <p:spPr>
          <a:xfrm>
            <a:off x="411480" y="2752344"/>
            <a:ext cx="2377440"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Security &amp; Compliance</a:t>
            </a:r>
            <a:endParaRPr lang="en-US" sz="1000" dirty="0"/>
          </a:p>
        </p:txBody>
      </p:sp>
      <p:sp>
        <p:nvSpPr>
          <p:cNvPr id="16" name="Gruppe FAST PUNKT: ARKITEKTUR"/>
          <p:cNvSpPr/>
          <p:nvPr/>
        </p:nvSpPr>
        <p:spPr>
          <a:xfrm>
            <a:off x="370332" y="3182112"/>
            <a:ext cx="2374392" cy="1847088"/>
          </a:xfrm>
          <a:prstGeom prst="roundRect">
            <a:avLst>
              <a:gd name="adj" fmla="val 4455"/>
            </a:avLst>
          </a:prstGeom>
          <a:solidFill>
            <a:schemeClr val="accent1">
              <a:alpha val="10000"/>
            </a:schemeClr>
          </a:solidFill>
          <a:ln/>
        </p:spPr>
      </p:sp>
      <p:sp>
        <p:nvSpPr>
          <p:cNvPr id="17" name="Etiket FAST PUNKT: ARKITEKTUR 904"/>
          <p:cNvSpPr txBox="1"/>
          <p:nvPr/>
        </p:nvSpPr>
        <p:spPr>
          <a:xfrm>
            <a:off x="411480" y="3200400"/>
            <a:ext cx="2292096" cy="228600"/>
          </a:xfrm>
          <a:prstGeom prst="rect">
            <a:avLst/>
          </a:prstGeom>
          <a:noFill/>
          <a:ln/>
        </p:spPr>
        <p:txBody>
          <a:bodyPr wrap="square" lIns="0" tIns="0" rIns="0" bIns="0" rtlCol="0" anchor="ctr"/>
          <a:lstStyle/>
          <a:p>
            <a:pPr algn="l" indent="0" marL="0">
              <a:buNone/>
            </a:pPr>
            <a:r>
              <a:rPr lang="en-US" sz="950" b="1" dirty="0">
                <a:solidFill>
                  <a:schemeClr val="accent1"/>
                </a:solidFill>
              </a:rPr>
              <a:t>FAST PUNKT: ARKITEKTUR</a:t>
            </a:r>
            <a:endParaRPr lang="en-US" sz="950" dirty="0"/>
          </a:p>
        </p:txBody>
      </p:sp>
      <p:sp>
        <p:nvSpPr>
          <p:cNvPr id="18" name="Etiket Forbereder 905"/>
          <p:cNvSpPr txBox="1"/>
          <p:nvPr/>
        </p:nvSpPr>
        <p:spPr>
          <a:xfrm>
            <a:off x="411480" y="3438144"/>
            <a:ext cx="2292096" cy="201168"/>
          </a:xfrm>
          <a:prstGeom prst="rect">
            <a:avLst/>
          </a:prstGeom>
          <a:noFill/>
          <a:ln/>
        </p:spPr>
        <p:txBody>
          <a:bodyPr wrap="square" lIns="0" tIns="0" rIns="0" bIns="0" rtlCol="0" anchor="ctr"/>
          <a:lstStyle/>
          <a:p>
            <a:pPr algn="l" indent="0" marL="0">
              <a:buNone/>
            </a:pPr>
            <a:r>
              <a:rPr lang="en-US" sz="900" dirty="0">
                <a:solidFill>
                  <a:schemeClr val="accent6"/>
                </a:solidFill>
              </a:rPr>
              <a:t>Forbereder</a:t>
            </a:r>
            <a:endParaRPr lang="en-US" sz="900" dirty="0"/>
          </a:p>
        </p:txBody>
      </p:sp>
      <p:sp>
        <p:nvSpPr>
          <p:cNvPr id="19" name="Rolle 906"/>
          <p:cNvSpPr/>
          <p:nvPr/>
        </p:nvSpPr>
        <p:spPr>
          <a:xfrm>
            <a:off x="411480" y="3639312"/>
            <a:ext cx="2292096"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Enterprise Architect</a:t>
            </a:r>
            <a:endParaRPr lang="en-US" sz="1000" dirty="0"/>
          </a:p>
        </p:txBody>
      </p:sp>
      <p:sp>
        <p:nvSpPr>
          <p:cNvPr id="20" name="Etiket Beslutter 907"/>
          <p:cNvSpPr txBox="1"/>
          <p:nvPr/>
        </p:nvSpPr>
        <p:spPr>
          <a:xfrm>
            <a:off x="411480" y="3959352"/>
            <a:ext cx="2292096" cy="201168"/>
          </a:xfrm>
          <a:prstGeom prst="rect">
            <a:avLst/>
          </a:prstGeom>
          <a:noFill/>
          <a:ln/>
        </p:spPr>
        <p:txBody>
          <a:bodyPr wrap="square" lIns="0" tIns="0" rIns="0" bIns="0" rtlCol="0" anchor="ctr"/>
          <a:lstStyle/>
          <a:p>
            <a:pPr algn="l" indent="0" marL="0">
              <a:buNone/>
            </a:pPr>
            <a:r>
              <a:rPr lang="en-US" sz="900" dirty="0">
                <a:solidFill>
                  <a:schemeClr val="accent6"/>
                </a:solidFill>
              </a:rPr>
              <a:t>Beslutter</a:t>
            </a:r>
            <a:endParaRPr lang="en-US" sz="900" dirty="0"/>
          </a:p>
        </p:txBody>
      </p:sp>
      <p:sp>
        <p:nvSpPr>
          <p:cNvPr id="21" name="Etiket Nye teknologier, afvigelser fra standarder og arkitekturbeslutninger (ADR). 908"/>
          <p:cNvSpPr txBox="1"/>
          <p:nvPr/>
        </p:nvSpPr>
        <p:spPr>
          <a:xfrm>
            <a:off x="411480" y="4160520"/>
            <a:ext cx="2292096" cy="822960"/>
          </a:xfrm>
          <a:prstGeom prst="rect">
            <a:avLst/>
          </a:prstGeom>
          <a:noFill/>
          <a:ln/>
        </p:spPr>
        <p:txBody>
          <a:bodyPr wrap="square" lIns="0" tIns="0" rIns="0" bIns="0" rtlCol="0" anchor="t"/>
          <a:lstStyle/>
          <a:p>
            <a:pPr algn="l" indent="0" marL="0">
              <a:buNone/>
            </a:pPr>
            <a:r>
              <a:rPr lang="en-US" sz="1100" dirty="0">
                <a:solidFill>
                  <a:schemeClr val="tx1"/>
                </a:solidFill>
              </a:rPr>
              <a:t>Nye teknologier, afvigelser fra standarder og arkitekturbeslutninger (ADR).</a:t>
            </a:r>
            <a:endParaRPr lang="en-US" sz="1100" dirty="0"/>
          </a:p>
        </p:txBody>
      </p:sp>
      <p:sp>
        <p:nvSpPr>
          <p:cNvPr id="22" name="Gruppe FAST PUNKT: DATA"/>
          <p:cNvSpPr/>
          <p:nvPr/>
        </p:nvSpPr>
        <p:spPr>
          <a:xfrm>
            <a:off x="2726436" y="3182112"/>
            <a:ext cx="2374392" cy="1847088"/>
          </a:xfrm>
          <a:prstGeom prst="roundRect">
            <a:avLst>
              <a:gd name="adj" fmla="val 4455"/>
            </a:avLst>
          </a:prstGeom>
          <a:solidFill>
            <a:srgbClr val="2A8C8C">
              <a:alpha val="15000"/>
            </a:srgbClr>
          </a:solidFill>
          <a:ln/>
        </p:spPr>
      </p:sp>
      <p:sp>
        <p:nvSpPr>
          <p:cNvPr id="23" name="Etiket FAST PUNKT: DATA 909"/>
          <p:cNvSpPr txBox="1"/>
          <p:nvPr/>
        </p:nvSpPr>
        <p:spPr>
          <a:xfrm>
            <a:off x="2767584" y="3200400"/>
            <a:ext cx="2292096" cy="228600"/>
          </a:xfrm>
          <a:prstGeom prst="rect">
            <a:avLst/>
          </a:prstGeom>
          <a:noFill/>
          <a:ln/>
        </p:spPr>
        <p:txBody>
          <a:bodyPr wrap="square" lIns="0" tIns="0" rIns="0" bIns="0" rtlCol="0" anchor="ctr"/>
          <a:lstStyle/>
          <a:p>
            <a:pPr algn="l" indent="0" marL="0">
              <a:buNone/>
            </a:pPr>
            <a:r>
              <a:rPr lang="en-US" sz="950" b="1" dirty="0">
                <a:solidFill>
                  <a:schemeClr val="accent1"/>
                </a:solidFill>
              </a:rPr>
              <a:t>FAST PUNKT: DATA</a:t>
            </a:r>
            <a:endParaRPr lang="en-US" sz="950" dirty="0"/>
          </a:p>
        </p:txBody>
      </p:sp>
      <p:sp>
        <p:nvSpPr>
          <p:cNvPr id="24" name="Etiket Forbereder 910"/>
          <p:cNvSpPr txBox="1"/>
          <p:nvPr/>
        </p:nvSpPr>
        <p:spPr>
          <a:xfrm>
            <a:off x="2767584" y="3438144"/>
            <a:ext cx="2292096" cy="201168"/>
          </a:xfrm>
          <a:prstGeom prst="rect">
            <a:avLst/>
          </a:prstGeom>
          <a:noFill/>
          <a:ln/>
        </p:spPr>
        <p:txBody>
          <a:bodyPr wrap="square" lIns="0" tIns="0" rIns="0" bIns="0" rtlCol="0" anchor="ctr"/>
          <a:lstStyle/>
          <a:p>
            <a:pPr algn="l" indent="0" marL="0">
              <a:buNone/>
            </a:pPr>
            <a:r>
              <a:rPr lang="en-US" sz="900" dirty="0">
                <a:solidFill>
                  <a:schemeClr val="accent6"/>
                </a:solidFill>
              </a:rPr>
              <a:t>Forbereder</a:t>
            </a:r>
            <a:endParaRPr lang="en-US" sz="900" dirty="0"/>
          </a:p>
        </p:txBody>
      </p:sp>
      <p:sp>
        <p:nvSpPr>
          <p:cNvPr id="25" name="Rolle 911"/>
          <p:cNvSpPr/>
          <p:nvPr/>
        </p:nvSpPr>
        <p:spPr>
          <a:xfrm>
            <a:off x="2767584" y="3639312"/>
            <a:ext cx="2292096"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Data Manager</a:t>
            </a:r>
            <a:endParaRPr lang="en-US" sz="1000" dirty="0"/>
          </a:p>
        </p:txBody>
      </p:sp>
      <p:sp>
        <p:nvSpPr>
          <p:cNvPr id="26" name="Etiket Beslutter 912"/>
          <p:cNvSpPr txBox="1"/>
          <p:nvPr/>
        </p:nvSpPr>
        <p:spPr>
          <a:xfrm>
            <a:off x="2767584" y="3959352"/>
            <a:ext cx="2292096" cy="201168"/>
          </a:xfrm>
          <a:prstGeom prst="rect">
            <a:avLst/>
          </a:prstGeom>
          <a:noFill/>
          <a:ln/>
        </p:spPr>
        <p:txBody>
          <a:bodyPr wrap="square" lIns="0" tIns="0" rIns="0" bIns="0" rtlCol="0" anchor="ctr"/>
          <a:lstStyle/>
          <a:p>
            <a:pPr algn="l" indent="0" marL="0">
              <a:buNone/>
            </a:pPr>
            <a:r>
              <a:rPr lang="en-US" sz="900" dirty="0">
                <a:solidFill>
                  <a:schemeClr val="accent6"/>
                </a:solidFill>
              </a:rPr>
              <a:t>Beslutter</a:t>
            </a:r>
            <a:endParaRPr lang="en-US" sz="900" dirty="0"/>
          </a:p>
        </p:txBody>
      </p:sp>
      <p:sp>
        <p:nvSpPr>
          <p:cNvPr id="27" name="Etiket Fælles datastandarder, nye datakilder og sager fra Dataråd, der går på tværs. 913"/>
          <p:cNvSpPr txBox="1"/>
          <p:nvPr/>
        </p:nvSpPr>
        <p:spPr>
          <a:xfrm>
            <a:off x="2767584" y="4160520"/>
            <a:ext cx="2292096" cy="822960"/>
          </a:xfrm>
          <a:prstGeom prst="rect">
            <a:avLst/>
          </a:prstGeom>
          <a:noFill/>
          <a:ln/>
        </p:spPr>
        <p:txBody>
          <a:bodyPr wrap="square" lIns="0" tIns="0" rIns="0" bIns="0" rtlCol="0" anchor="t"/>
          <a:lstStyle/>
          <a:p>
            <a:pPr algn="l" indent="0" marL="0">
              <a:buNone/>
            </a:pPr>
            <a:r>
              <a:rPr lang="en-US" sz="1100" dirty="0">
                <a:solidFill>
                  <a:schemeClr val="tx1"/>
                </a:solidFill>
              </a:rPr>
              <a:t>Fælles datastandarder, nye datakilder og sager fra Dataråd, der går på tværs.</a:t>
            </a:r>
            <a:endParaRPr lang="en-US" sz="1100" dirty="0"/>
          </a:p>
        </p:txBody>
      </p:sp>
      <p:sp>
        <p:nvSpPr>
          <p:cNvPr id="28" name="Gruppe FAST PUNKT: AI"/>
          <p:cNvSpPr/>
          <p:nvPr/>
        </p:nvSpPr>
        <p:spPr>
          <a:xfrm>
            <a:off x="5082540" y="3182112"/>
            <a:ext cx="2374392" cy="1847088"/>
          </a:xfrm>
          <a:prstGeom prst="roundRect">
            <a:avLst>
              <a:gd name="adj" fmla="val 4455"/>
            </a:avLst>
          </a:prstGeom>
          <a:solidFill>
            <a:srgbClr val="6B4FA0">
              <a:alpha val="15000"/>
            </a:srgbClr>
          </a:solidFill>
          <a:ln/>
        </p:spPr>
      </p:sp>
      <p:sp>
        <p:nvSpPr>
          <p:cNvPr id="29" name="Etiket FAST PUNKT: AI 914"/>
          <p:cNvSpPr txBox="1"/>
          <p:nvPr/>
        </p:nvSpPr>
        <p:spPr>
          <a:xfrm>
            <a:off x="5123688" y="3200400"/>
            <a:ext cx="2292096" cy="228600"/>
          </a:xfrm>
          <a:prstGeom prst="rect">
            <a:avLst/>
          </a:prstGeom>
          <a:noFill/>
          <a:ln/>
        </p:spPr>
        <p:txBody>
          <a:bodyPr wrap="square" lIns="0" tIns="0" rIns="0" bIns="0" rtlCol="0" anchor="ctr"/>
          <a:lstStyle/>
          <a:p>
            <a:pPr algn="l" indent="0" marL="0">
              <a:buNone/>
            </a:pPr>
            <a:r>
              <a:rPr lang="en-US" sz="950" b="1" dirty="0">
                <a:solidFill>
                  <a:schemeClr val="accent1"/>
                </a:solidFill>
              </a:rPr>
              <a:t>FAST PUNKT: AI</a:t>
            </a:r>
            <a:endParaRPr lang="en-US" sz="950" dirty="0"/>
          </a:p>
        </p:txBody>
      </p:sp>
      <p:sp>
        <p:nvSpPr>
          <p:cNvPr id="30" name="Etiket Forbereder 915"/>
          <p:cNvSpPr txBox="1"/>
          <p:nvPr/>
        </p:nvSpPr>
        <p:spPr>
          <a:xfrm>
            <a:off x="5123688" y="3438144"/>
            <a:ext cx="2292096" cy="201168"/>
          </a:xfrm>
          <a:prstGeom prst="rect">
            <a:avLst/>
          </a:prstGeom>
          <a:noFill/>
          <a:ln/>
        </p:spPr>
        <p:txBody>
          <a:bodyPr wrap="square" lIns="0" tIns="0" rIns="0" bIns="0" rtlCol="0" anchor="ctr"/>
          <a:lstStyle/>
          <a:p>
            <a:pPr algn="l" indent="0" marL="0">
              <a:buNone/>
            </a:pPr>
            <a:r>
              <a:rPr lang="en-US" sz="900" dirty="0">
                <a:solidFill>
                  <a:schemeClr val="accent6"/>
                </a:solidFill>
              </a:rPr>
              <a:t>Forbereder</a:t>
            </a:r>
            <a:endParaRPr lang="en-US" sz="900" dirty="0"/>
          </a:p>
        </p:txBody>
      </p:sp>
      <p:sp>
        <p:nvSpPr>
          <p:cNvPr id="31" name="Rolle 916"/>
          <p:cNvSpPr/>
          <p:nvPr/>
        </p:nvSpPr>
        <p:spPr>
          <a:xfrm>
            <a:off x="5123688" y="3639312"/>
            <a:ext cx="2292096" cy="246888"/>
          </a:xfrm>
          <a:prstGeom prst="roundRect">
            <a:avLst>
              <a:gd name="adj" fmla="val 50000"/>
            </a:avLst>
          </a:prstGeom>
          <a:solidFill>
            <a:srgbClr val="CFC6E3"/>
          </a:solidFill>
          <a:ln/>
        </p:spPr>
        <p:txBody>
          <a:bodyPr wrap="square" lIns="25400" tIns="25400" rIns="25400" bIns="25400" rtlCol="0" anchor="ctr"/>
          <a:lstStyle/>
          <a:p>
            <a:pPr algn="ctr" indent="0" marL="0">
              <a:buNone/>
            </a:pPr>
            <a:r>
              <a:rPr lang="en-US" sz="1000" b="1" dirty="0">
                <a:solidFill>
                  <a:schemeClr val="tx1"/>
                </a:solidFill>
              </a:rPr>
              <a:t>AI Governance Lead</a:t>
            </a:r>
            <a:endParaRPr lang="en-US" sz="1000" dirty="0"/>
          </a:p>
        </p:txBody>
      </p:sp>
      <p:sp>
        <p:nvSpPr>
          <p:cNvPr id="32" name="Etiket Beslutter 917"/>
          <p:cNvSpPr txBox="1"/>
          <p:nvPr/>
        </p:nvSpPr>
        <p:spPr>
          <a:xfrm>
            <a:off x="5123688" y="3959352"/>
            <a:ext cx="2292096" cy="201168"/>
          </a:xfrm>
          <a:prstGeom prst="rect">
            <a:avLst/>
          </a:prstGeom>
          <a:noFill/>
          <a:ln/>
        </p:spPr>
        <p:txBody>
          <a:bodyPr wrap="square" lIns="0" tIns="0" rIns="0" bIns="0" rtlCol="0" anchor="ctr"/>
          <a:lstStyle/>
          <a:p>
            <a:pPr algn="l" indent="0" marL="0">
              <a:buNone/>
            </a:pPr>
            <a:r>
              <a:rPr lang="en-US" sz="900" dirty="0">
                <a:solidFill>
                  <a:schemeClr val="accent6"/>
                </a:solidFill>
              </a:rPr>
              <a:t>Beslutter</a:t>
            </a:r>
            <a:endParaRPr lang="en-US" sz="900" dirty="0"/>
          </a:p>
        </p:txBody>
      </p:sp>
      <p:sp>
        <p:nvSpPr>
          <p:cNvPr id="33" name="Etiket Risikoklassificering, godkendelse til drift, AI-politik og krav til human oversight. 918"/>
          <p:cNvSpPr txBox="1"/>
          <p:nvPr/>
        </p:nvSpPr>
        <p:spPr>
          <a:xfrm>
            <a:off x="5123688" y="4160520"/>
            <a:ext cx="2292096" cy="822960"/>
          </a:xfrm>
          <a:prstGeom prst="rect">
            <a:avLst/>
          </a:prstGeom>
          <a:noFill/>
          <a:ln/>
        </p:spPr>
        <p:txBody>
          <a:bodyPr wrap="square" lIns="0" tIns="0" rIns="0" bIns="0" rtlCol="0" anchor="t"/>
          <a:lstStyle/>
          <a:p>
            <a:pPr algn="l" indent="0" marL="0">
              <a:buNone/>
            </a:pPr>
            <a:r>
              <a:rPr lang="en-US" sz="1100" dirty="0">
                <a:solidFill>
                  <a:schemeClr val="tx1"/>
                </a:solidFill>
              </a:rPr>
              <a:t>Risikoklassificering, godkendelse til drift, AI-politik og krav til human oversight.</a:t>
            </a:r>
            <a:endParaRPr lang="en-US" sz="1100" dirty="0"/>
          </a:p>
        </p:txBody>
      </p:sp>
      <p:sp>
        <p:nvSpPr>
          <p:cNvPr id="34" name="Gruppe FREKVENS"/>
          <p:cNvSpPr/>
          <p:nvPr/>
        </p:nvSpPr>
        <p:spPr>
          <a:xfrm>
            <a:off x="370332" y="5102352"/>
            <a:ext cx="2374392" cy="987552"/>
          </a:xfrm>
          <a:prstGeom prst="roundRect">
            <a:avLst>
              <a:gd name="adj" fmla="val 8333"/>
            </a:avLst>
          </a:prstGeom>
          <a:solidFill>
            <a:schemeClr val="accent1">
              <a:alpha val="10000"/>
            </a:schemeClr>
          </a:solidFill>
          <a:ln/>
        </p:spPr>
      </p:sp>
      <p:sp>
        <p:nvSpPr>
          <p:cNvPr id="35" name="Etiket FREKVENS 919"/>
          <p:cNvSpPr txBox="1"/>
          <p:nvPr/>
        </p:nvSpPr>
        <p:spPr>
          <a:xfrm>
            <a:off x="411480" y="5120640"/>
            <a:ext cx="2292096" cy="228600"/>
          </a:xfrm>
          <a:prstGeom prst="rect">
            <a:avLst/>
          </a:prstGeom>
          <a:noFill/>
          <a:ln/>
        </p:spPr>
        <p:txBody>
          <a:bodyPr wrap="square" lIns="0" tIns="0" rIns="0" bIns="0" rtlCol="0" anchor="ctr"/>
          <a:lstStyle/>
          <a:p>
            <a:pPr algn="l" indent="0" marL="0">
              <a:buNone/>
            </a:pPr>
            <a:r>
              <a:rPr lang="en-US" sz="1000" b="1" dirty="0">
                <a:solidFill>
                  <a:schemeClr val="accent1"/>
                </a:solidFill>
              </a:rPr>
              <a:t>FREKVENS</a:t>
            </a:r>
            <a:endParaRPr lang="en-US" sz="1000" dirty="0"/>
          </a:p>
        </p:txBody>
      </p:sp>
      <p:sp>
        <p:nvSpPr>
          <p:cNvPr id="36" name="Etiket Hver anden uge og ved behov. AI-punktet tages også før hver AI-løsning går i drift. 920"/>
          <p:cNvSpPr txBox="1"/>
          <p:nvPr/>
        </p:nvSpPr>
        <p:spPr>
          <a:xfrm>
            <a:off x="411480" y="5340096"/>
            <a:ext cx="2292096" cy="731520"/>
          </a:xfrm>
          <a:prstGeom prst="rect">
            <a:avLst/>
          </a:prstGeom>
          <a:noFill/>
          <a:ln/>
        </p:spPr>
        <p:txBody>
          <a:bodyPr wrap="square" lIns="0" tIns="0" rIns="0" bIns="0" rtlCol="0" anchor="t"/>
          <a:lstStyle/>
          <a:p>
            <a:pPr algn="l" indent="0" marL="0">
              <a:buNone/>
            </a:pPr>
            <a:r>
              <a:rPr lang="en-US" sz="1100" dirty="0">
                <a:solidFill>
                  <a:schemeClr val="tx1"/>
                </a:solidFill>
              </a:rPr>
              <a:t>Hver anden uge og ved behov. AI-punktet tages også før hver AI-løsning går i drift.</a:t>
            </a:r>
            <a:endParaRPr lang="en-US" sz="1100" dirty="0"/>
          </a:p>
        </p:txBody>
      </p:sp>
      <p:sp>
        <p:nvSpPr>
          <p:cNvPr id="37" name="Gruppe ESKALERER TIL SPONSOR"/>
          <p:cNvSpPr/>
          <p:nvPr/>
        </p:nvSpPr>
        <p:spPr>
          <a:xfrm>
            <a:off x="2726436" y="5102352"/>
            <a:ext cx="4730496" cy="987552"/>
          </a:xfrm>
          <a:prstGeom prst="roundRect">
            <a:avLst>
              <a:gd name="adj" fmla="val 8333"/>
            </a:avLst>
          </a:prstGeom>
          <a:solidFill>
            <a:schemeClr val="accent1">
              <a:alpha val="10000"/>
            </a:schemeClr>
          </a:solidFill>
          <a:ln/>
        </p:spPr>
      </p:sp>
      <p:sp>
        <p:nvSpPr>
          <p:cNvPr id="38" name="Etiket ESKALERER TIL SPONSOR 921"/>
          <p:cNvSpPr txBox="1"/>
          <p:nvPr/>
        </p:nvSpPr>
        <p:spPr>
          <a:xfrm>
            <a:off x="2767584" y="5120640"/>
            <a:ext cx="4648200" cy="228600"/>
          </a:xfrm>
          <a:prstGeom prst="rect">
            <a:avLst/>
          </a:prstGeom>
          <a:noFill/>
          <a:ln/>
        </p:spPr>
        <p:txBody>
          <a:bodyPr wrap="square" lIns="0" tIns="0" rIns="0" bIns="0" rtlCol="0" anchor="ctr"/>
          <a:lstStyle/>
          <a:p>
            <a:pPr algn="l" indent="0" marL="0">
              <a:buNone/>
            </a:pPr>
            <a:r>
              <a:rPr lang="en-US" sz="1000" b="1" dirty="0">
                <a:solidFill>
                  <a:schemeClr val="accent1"/>
                </a:solidFill>
              </a:rPr>
              <a:t>ESKALERER TIL SPONSOR</a:t>
            </a:r>
            <a:endParaRPr lang="en-US" sz="1000" dirty="0"/>
          </a:p>
        </p:txBody>
      </p:sp>
      <p:sp>
        <p:nvSpPr>
          <p:cNvPr id="39" name="Etiket Valg, der ændrer budget, strategi eller leverandører. Højrisiko-AI og løsninger, der ikke kan leve op til AI-politikken. 922"/>
          <p:cNvSpPr txBox="1"/>
          <p:nvPr/>
        </p:nvSpPr>
        <p:spPr>
          <a:xfrm>
            <a:off x="2767584" y="5340096"/>
            <a:ext cx="4648200" cy="731520"/>
          </a:xfrm>
          <a:prstGeom prst="rect">
            <a:avLst/>
          </a:prstGeom>
          <a:noFill/>
          <a:ln/>
        </p:spPr>
        <p:txBody>
          <a:bodyPr wrap="square" lIns="0" tIns="0" rIns="0" bIns="0" rtlCol="0" anchor="t"/>
          <a:lstStyle/>
          <a:p>
            <a:pPr algn="l" indent="0" marL="0">
              <a:buNone/>
            </a:pPr>
            <a:r>
              <a:rPr lang="en-US" sz="1100" dirty="0">
                <a:solidFill>
                  <a:schemeClr val="tx1"/>
                </a:solidFill>
              </a:rPr>
              <a:t>Valg, der ændrer budget, strategi eller leverandører. Højrisiko-AI og løsninger, der ikke kan leve op til AI-politikken.</a:t>
            </a:r>
            <a:endParaRPr lang="en-US" sz="1100" dirty="0"/>
          </a:p>
        </p:txBody>
      </p:sp>
      <p:sp>
        <p:nvSpPr>
          <p:cNvPr id="40" name="Forum DATARÅD: ARBEJDSFORUM"/>
          <p:cNvSpPr/>
          <p:nvPr/>
        </p:nvSpPr>
        <p:spPr>
          <a:xfrm>
            <a:off x="7799832" y="1417320"/>
            <a:ext cx="4087368" cy="2514600"/>
          </a:xfrm>
          <a:prstGeom prst="roundRect">
            <a:avLst>
              <a:gd name="adj" fmla="val 5091"/>
            </a:avLst>
          </a:prstGeom>
          <a:solidFill>
            <a:schemeClr val="bg2"/>
          </a:solidFill>
          <a:ln w="9525">
            <a:solidFill>
              <a:schemeClr val="accent6"/>
            </a:solidFill>
            <a:prstDash val="solid"/>
          </a:ln>
        </p:spPr>
      </p:sp>
      <p:sp>
        <p:nvSpPr>
          <p:cNvPr id="41" name="Kolonne 923"/>
          <p:cNvSpPr/>
          <p:nvPr/>
        </p:nvSpPr>
        <p:spPr>
          <a:xfrm>
            <a:off x="7872984" y="1481328"/>
            <a:ext cx="3941064" cy="310896"/>
          </a:xfrm>
          <a:prstGeom prst="roundRect">
            <a:avLst>
              <a:gd name="adj" fmla="val 29412"/>
            </a:avLst>
          </a:prstGeom>
          <a:solidFill>
            <a:schemeClr val="accent1"/>
          </a:solidFill>
          <a:ln/>
        </p:spPr>
        <p:txBody>
          <a:bodyPr wrap="square" lIns="25400" tIns="25400" rIns="25400" bIns="25400" rtlCol="0" anchor="ctr"/>
          <a:lstStyle/>
          <a:p>
            <a:pPr algn="ctr" indent="0" marL="0">
              <a:buNone/>
            </a:pPr>
            <a:r>
              <a:rPr lang="en-US" sz="1000" b="1" dirty="0">
                <a:solidFill>
                  <a:schemeClr val="bg1"/>
                </a:solidFill>
              </a:rPr>
              <a:t>DATARÅD: ARBEJDSFORUM</a:t>
            </a:r>
            <a:endParaRPr lang="en-US" sz="1000" dirty="0"/>
          </a:p>
        </p:txBody>
      </p:sp>
      <p:sp>
        <p:nvSpPr>
          <p:cNvPr id="42" name="Etiket Data Owners løser det daglige inden for de fælles standarder. Månedligt. 924"/>
          <p:cNvSpPr txBox="1"/>
          <p:nvPr/>
        </p:nvSpPr>
        <p:spPr>
          <a:xfrm>
            <a:off x="7909560" y="1847088"/>
            <a:ext cx="3867912" cy="411480"/>
          </a:xfrm>
          <a:prstGeom prst="rect">
            <a:avLst/>
          </a:prstGeom>
          <a:noFill/>
          <a:ln/>
        </p:spPr>
        <p:txBody>
          <a:bodyPr wrap="square" lIns="0" tIns="0" rIns="0" bIns="0" rtlCol="0" anchor="t"/>
          <a:lstStyle/>
          <a:p>
            <a:pPr algn="l" indent="0" marL="0">
              <a:buNone/>
            </a:pPr>
            <a:r>
              <a:rPr lang="en-US" sz="1100" dirty="0">
                <a:solidFill>
                  <a:schemeClr val="accent6"/>
                </a:solidFill>
              </a:rPr>
              <a:t>Data Owners løser det daglige inden for de fælles standarder. Månedligt.</a:t>
            </a:r>
            <a:endParaRPr lang="en-US" sz="1100" dirty="0"/>
          </a:p>
        </p:txBody>
      </p:sp>
      <p:sp>
        <p:nvSpPr>
          <p:cNvPr id="43" name="Gruppe DRIVER OG DELTAGERE"/>
          <p:cNvSpPr/>
          <p:nvPr/>
        </p:nvSpPr>
        <p:spPr>
          <a:xfrm>
            <a:off x="7868412" y="2304288"/>
            <a:ext cx="3950208" cy="896112"/>
          </a:xfrm>
          <a:prstGeom prst="roundRect">
            <a:avLst>
              <a:gd name="adj" fmla="val 9184"/>
            </a:avLst>
          </a:prstGeom>
          <a:solidFill>
            <a:srgbClr val="2A8C8C">
              <a:alpha val="15000"/>
            </a:srgbClr>
          </a:solidFill>
          <a:ln/>
        </p:spPr>
      </p:sp>
      <p:sp>
        <p:nvSpPr>
          <p:cNvPr id="44" name="Etiket DRIVER OG DELTAGERE 925"/>
          <p:cNvSpPr txBox="1"/>
          <p:nvPr/>
        </p:nvSpPr>
        <p:spPr>
          <a:xfrm>
            <a:off x="7909560" y="2322576"/>
            <a:ext cx="3867912" cy="228600"/>
          </a:xfrm>
          <a:prstGeom prst="rect">
            <a:avLst/>
          </a:prstGeom>
          <a:noFill/>
          <a:ln/>
        </p:spPr>
        <p:txBody>
          <a:bodyPr wrap="square" lIns="0" tIns="0" rIns="0" bIns="0" rtlCol="0" anchor="ctr"/>
          <a:lstStyle/>
          <a:p>
            <a:pPr algn="l" indent="0" marL="0">
              <a:buNone/>
            </a:pPr>
            <a:r>
              <a:rPr lang="en-US" sz="1000" b="1" dirty="0">
                <a:solidFill>
                  <a:schemeClr val="accent1"/>
                </a:solidFill>
              </a:rPr>
              <a:t>DRIVER OG DELTAGERE</a:t>
            </a:r>
            <a:endParaRPr lang="en-US" sz="1000" dirty="0"/>
          </a:p>
        </p:txBody>
      </p:sp>
      <p:sp>
        <p:nvSpPr>
          <p:cNvPr id="45" name="Rolle 926"/>
          <p:cNvSpPr/>
          <p:nvPr/>
        </p:nvSpPr>
        <p:spPr>
          <a:xfrm>
            <a:off x="7909560" y="2551176"/>
            <a:ext cx="3867912" cy="246888"/>
          </a:xfrm>
          <a:prstGeom prst="roundRect">
            <a:avLst>
              <a:gd name="adj" fmla="val 50000"/>
            </a:avLst>
          </a:prstGeom>
          <a:solidFill>
            <a:srgbClr val="B5CBE6"/>
          </a:solidFill>
          <a:ln/>
        </p:spPr>
        <p:txBody>
          <a:bodyPr wrap="square" lIns="25400" tIns="25400" rIns="25400" bIns="25400" rtlCol="0" anchor="ctr"/>
          <a:lstStyle/>
          <a:p>
            <a:pPr algn="ctr" indent="0" marL="0">
              <a:buNone/>
            </a:pPr>
            <a:r>
              <a:rPr lang="en-US" sz="1000" b="1" dirty="0">
                <a:solidFill>
                  <a:schemeClr val="tx1"/>
                </a:solidFill>
              </a:rPr>
              <a:t>Driver: Data Manager</a:t>
            </a:r>
            <a:endParaRPr lang="en-US" sz="1000" dirty="0"/>
          </a:p>
        </p:txBody>
      </p:sp>
      <p:sp>
        <p:nvSpPr>
          <p:cNvPr id="46" name="Rolle 927"/>
          <p:cNvSpPr/>
          <p:nvPr/>
        </p:nvSpPr>
        <p:spPr>
          <a:xfrm>
            <a:off x="7909560" y="2843784"/>
            <a:ext cx="1901952" cy="246888"/>
          </a:xfrm>
          <a:prstGeom prst="roundRect">
            <a:avLst>
              <a:gd name="adj" fmla="val 50000"/>
            </a:avLst>
          </a:prstGeom>
          <a:solidFill>
            <a:srgbClr val="E8CA80"/>
          </a:solidFill>
          <a:ln/>
        </p:spPr>
        <p:txBody>
          <a:bodyPr wrap="square" lIns="25400" tIns="25400" rIns="25400" bIns="25400" rtlCol="0" anchor="ctr"/>
          <a:lstStyle/>
          <a:p>
            <a:pPr algn="ctr" indent="0" marL="0">
              <a:buNone/>
            </a:pPr>
            <a:r>
              <a:rPr lang="en-US" sz="1000" b="1" dirty="0">
                <a:solidFill>
                  <a:schemeClr val="tx1"/>
                </a:solidFill>
              </a:rPr>
              <a:t>Data Owner</a:t>
            </a:r>
            <a:endParaRPr lang="en-US" sz="1000" dirty="0"/>
          </a:p>
        </p:txBody>
      </p:sp>
      <p:sp>
        <p:nvSpPr>
          <p:cNvPr id="47" name="Rolle 928"/>
          <p:cNvSpPr/>
          <p:nvPr/>
        </p:nvSpPr>
        <p:spPr>
          <a:xfrm>
            <a:off x="9875520" y="2843784"/>
            <a:ext cx="1901952" cy="246888"/>
          </a:xfrm>
          <a:prstGeom prst="roundRect">
            <a:avLst>
              <a:gd name="adj" fmla="val 50000"/>
            </a:avLst>
          </a:prstGeom>
          <a:solidFill>
            <a:srgbClr val="E8CA80"/>
          </a:solidFill>
          <a:ln/>
        </p:spPr>
        <p:txBody>
          <a:bodyPr wrap="square" lIns="25400" tIns="25400" rIns="25400" bIns="25400" rtlCol="0" anchor="ctr"/>
          <a:lstStyle/>
          <a:p>
            <a:pPr algn="ctr" indent="0" marL="0">
              <a:buNone/>
            </a:pPr>
            <a:r>
              <a:rPr lang="en-US" sz="1000" b="1" dirty="0">
                <a:solidFill>
                  <a:schemeClr val="tx1"/>
                </a:solidFill>
              </a:rPr>
              <a:t>Data Steward</a:t>
            </a:r>
            <a:endParaRPr lang="en-US" sz="1000" dirty="0"/>
          </a:p>
        </p:txBody>
      </p:sp>
      <p:sp>
        <p:nvSpPr>
          <p:cNvPr id="48" name="Etiket Beslutter begreber, kvalitetskrav og adgang. Sager på tværs går til arkitekturrådet. 929"/>
          <p:cNvSpPr txBox="1"/>
          <p:nvPr/>
        </p:nvSpPr>
        <p:spPr>
          <a:xfrm>
            <a:off x="7909560" y="3273552"/>
            <a:ext cx="3867912" cy="594360"/>
          </a:xfrm>
          <a:prstGeom prst="rect">
            <a:avLst/>
          </a:prstGeom>
          <a:noFill/>
          <a:ln/>
        </p:spPr>
        <p:txBody>
          <a:bodyPr wrap="square" lIns="0" tIns="0" rIns="0" bIns="0" rtlCol="0" anchor="t"/>
          <a:lstStyle/>
          <a:p>
            <a:pPr algn="l" indent="0" marL="0">
              <a:buNone/>
            </a:pPr>
            <a:r>
              <a:rPr lang="en-US" sz="1100" dirty="0">
                <a:solidFill>
                  <a:schemeClr val="tx1"/>
                </a:solidFill>
              </a:rPr>
              <a:t>Beslutter begreber, kvalitetskrav og adgang. Sager på tværs går til arkitekturrådet.</a:t>
            </a:r>
            <a:endParaRPr lang="en-US" sz="1100" dirty="0"/>
          </a:p>
        </p:txBody>
      </p:sp>
      <p:sp>
        <p:nvSpPr>
          <p:cNvPr id="49" name="Til arkitekturråd 930"/>
          <p:cNvSpPr/>
          <p:nvPr/>
        </p:nvSpPr>
        <p:spPr>
          <a:xfrm>
            <a:off x="7525512" y="2651760"/>
            <a:ext cx="274320" cy="0"/>
          </a:xfrm>
          <a:prstGeom prst="line">
            <a:avLst/>
          </a:prstGeom>
          <a:noFill/>
          <a:ln w="9525">
            <a:solidFill>
              <a:schemeClr val="accent6"/>
            </a:solidFill>
            <a:prstDash val="solid"/>
            <a:headEnd type="triangle"/>
          </a:ln>
        </p:spPr>
      </p:sp>
      <p:sp>
        <p:nvSpPr>
          <p:cNvPr id="50" name="Forum EGET AI-UDVALG: KUN VED BEHOV"/>
          <p:cNvSpPr/>
          <p:nvPr/>
        </p:nvSpPr>
        <p:spPr>
          <a:xfrm>
            <a:off x="7799832" y="4069080"/>
            <a:ext cx="4087368" cy="2103120"/>
          </a:xfrm>
          <a:prstGeom prst="roundRect">
            <a:avLst>
              <a:gd name="adj" fmla="val 6087"/>
            </a:avLst>
          </a:prstGeom>
          <a:solidFill>
            <a:schemeClr val="bg2"/>
          </a:solidFill>
          <a:ln w="9525">
            <a:solidFill>
              <a:schemeClr val="accent6"/>
            </a:solidFill>
            <a:prstDash val="dash"/>
          </a:ln>
        </p:spPr>
      </p:sp>
      <p:sp>
        <p:nvSpPr>
          <p:cNvPr id="51" name="Kolonne 931"/>
          <p:cNvSpPr/>
          <p:nvPr/>
        </p:nvSpPr>
        <p:spPr>
          <a:xfrm>
            <a:off x="7872984" y="4133088"/>
            <a:ext cx="3941064" cy="310896"/>
          </a:xfrm>
          <a:prstGeom prst="roundRect">
            <a:avLst>
              <a:gd name="adj" fmla="val 29412"/>
            </a:avLst>
          </a:prstGeom>
          <a:solidFill>
            <a:schemeClr val="accent6"/>
          </a:solidFill>
          <a:ln/>
        </p:spPr>
        <p:txBody>
          <a:bodyPr wrap="square" lIns="25400" tIns="25400" rIns="25400" bIns="25400" rtlCol="0" anchor="ctr"/>
          <a:lstStyle/>
          <a:p>
            <a:pPr algn="ctr" indent="0" marL="0">
              <a:buNone/>
            </a:pPr>
            <a:r>
              <a:rPr lang="en-US" sz="1000" b="1" dirty="0">
                <a:solidFill>
                  <a:schemeClr val="bg1"/>
                </a:solidFill>
              </a:rPr>
              <a:t>EGET AI-UDVALG: KUN VED BEHOV</a:t>
            </a:r>
            <a:endParaRPr lang="en-US" sz="1000" dirty="0"/>
          </a:p>
        </p:txBody>
      </p:sp>
      <p:sp>
        <p:nvSpPr>
          <p:cNvPr id="52" name="Etiket Først når AI-sagerne fylder for meget på arkitekturrådets dagsorden. Så som underudvalg af arkitekturrådet med AI Governance Lead som driver. 932"/>
          <p:cNvSpPr txBox="1"/>
          <p:nvPr/>
        </p:nvSpPr>
        <p:spPr>
          <a:xfrm>
            <a:off x="7909560" y="4498848"/>
            <a:ext cx="3867912" cy="822960"/>
          </a:xfrm>
          <a:prstGeom prst="rect">
            <a:avLst/>
          </a:prstGeom>
          <a:noFill/>
          <a:ln/>
        </p:spPr>
        <p:txBody>
          <a:bodyPr wrap="square" lIns="0" tIns="0" rIns="0" bIns="0" rtlCol="0" anchor="t"/>
          <a:lstStyle/>
          <a:p>
            <a:pPr algn="l" indent="0" marL="0">
              <a:buNone/>
            </a:pPr>
            <a:r>
              <a:rPr lang="en-US" sz="1100" dirty="0">
                <a:solidFill>
                  <a:schemeClr val="tx1"/>
                </a:solidFill>
              </a:rPr>
              <a:t>Først når AI-sagerne fylder for meget på arkitekturrådets dagsorden. Så som underudvalg af arkitekturrådet med AI Governance Lead som driver.</a:t>
            </a:r>
            <a:endParaRPr lang="en-US" sz="1100" dirty="0"/>
          </a:p>
        </p:txBody>
      </p:sp>
      <p:sp>
        <p:nvSpPr>
          <p:cNvPr id="53" name="Etiket Samme principper, gates og beslutningslog. Aldrig et parallelt udvalg med egne processer. 933"/>
          <p:cNvSpPr txBox="1"/>
          <p:nvPr/>
        </p:nvSpPr>
        <p:spPr>
          <a:xfrm>
            <a:off x="7909560" y="5349240"/>
            <a:ext cx="3867912" cy="731520"/>
          </a:xfrm>
          <a:prstGeom prst="rect">
            <a:avLst/>
          </a:prstGeom>
          <a:noFill/>
          <a:ln/>
        </p:spPr>
        <p:txBody>
          <a:bodyPr wrap="square" lIns="0" tIns="0" rIns="0" bIns="0" rtlCol="0" anchor="t"/>
          <a:lstStyle/>
          <a:p>
            <a:pPr algn="l" indent="0" marL="0">
              <a:buNone/>
            </a:pPr>
            <a:r>
              <a:rPr lang="en-US" sz="1100" dirty="0">
                <a:solidFill>
                  <a:schemeClr val="accent6"/>
                </a:solidFill>
              </a:rPr>
              <a:t>Samme principper, gates og beslutningslog. Aldrig et parallelt udvalg med egne processer.</a:t>
            </a:r>
            <a:endParaRPr lang="en-US" sz="1100" dirty="0"/>
          </a:p>
        </p:txBody>
      </p:sp>
      <p:sp>
        <p:nvSpPr>
          <p:cNvPr id="54" name="Til arkitekturråd 934"/>
          <p:cNvSpPr/>
          <p:nvPr/>
        </p:nvSpPr>
        <p:spPr>
          <a:xfrm>
            <a:off x="7525512" y="5120640"/>
            <a:ext cx="274320" cy="0"/>
          </a:xfrm>
          <a:prstGeom prst="line">
            <a:avLst/>
          </a:prstGeom>
          <a:noFill/>
          <a:ln w="9525">
            <a:solidFill>
              <a:schemeClr val="accent6"/>
            </a:solidFill>
            <a:prstDash val="solid"/>
            <a:headEnd type="triangle"/>
          </a:ln>
        </p:spPr>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Gates: EA-, data- og AI-tjek gennem forløbet</a:t>
            </a:r>
            <a:endParaRPr lang="en-US" sz="2600" dirty="0"/>
          </a:p>
        </p:txBody>
      </p:sp>
      <p:sp>
        <p:nvSpPr>
          <p:cNvPr id="3" name="Fase 935"/>
          <p:cNvSpPr/>
          <p:nvPr/>
        </p:nvSpPr>
        <p:spPr>
          <a:xfrm>
            <a:off x="2011680" y="868680"/>
            <a:ext cx="1335024" cy="347472"/>
          </a:xfrm>
          <a:prstGeom prst="roundRect">
            <a:avLst>
              <a:gd name="adj" fmla="val 26316"/>
            </a:avLst>
          </a:prstGeom>
          <a:solidFill>
            <a:schemeClr val="accent1"/>
          </a:solidFill>
          <a:ln/>
        </p:spPr>
        <p:txBody>
          <a:bodyPr wrap="square" lIns="25400" tIns="25400" rIns="25400" bIns="25400" rtlCol="0" anchor="ctr"/>
          <a:lstStyle/>
          <a:p>
            <a:pPr algn="ctr" indent="0" marL="0">
              <a:buNone/>
            </a:pPr>
            <a:r>
              <a:rPr lang="en-US" sz="1200" b="1" dirty="0">
                <a:solidFill>
                  <a:schemeClr val="bg1"/>
                </a:solidFill>
              </a:rPr>
              <a:t>Idé</a:t>
            </a:r>
            <a:endParaRPr lang="en-US" sz="1200" dirty="0"/>
          </a:p>
        </p:txBody>
      </p:sp>
      <p:sp>
        <p:nvSpPr>
          <p:cNvPr id="4" name="Gate G1"/>
          <p:cNvSpPr/>
          <p:nvPr/>
        </p:nvSpPr>
        <p:spPr>
          <a:xfrm>
            <a:off x="3355848" y="877824"/>
            <a:ext cx="347472" cy="329184"/>
          </a:xfrm>
          <a:prstGeom prst="diamond">
            <a:avLst/>
          </a:prstGeom>
          <a:solidFill>
            <a:schemeClr val="accent2"/>
          </a:solidFill>
          <a:ln/>
        </p:spPr>
        <p:txBody>
          <a:bodyPr wrap="square" lIns="0" tIns="0" rIns="0" bIns="0" rtlCol="0" anchor="ctr"/>
          <a:lstStyle/>
          <a:p>
            <a:pPr algn="ctr" indent="0" marL="0">
              <a:buNone/>
            </a:pPr>
            <a:r>
              <a:rPr lang="en-US" sz="800" b="1" dirty="0">
                <a:solidFill>
                  <a:schemeClr val="bg1"/>
                </a:solidFill>
              </a:rPr>
              <a:t>G1</a:t>
            </a:r>
            <a:endParaRPr lang="en-US" sz="800" dirty="0"/>
          </a:p>
        </p:txBody>
      </p:sp>
      <p:sp>
        <p:nvSpPr>
          <p:cNvPr id="5" name="Fase 936"/>
          <p:cNvSpPr/>
          <p:nvPr/>
        </p:nvSpPr>
        <p:spPr>
          <a:xfrm>
            <a:off x="3712464" y="868680"/>
            <a:ext cx="1335024" cy="347472"/>
          </a:xfrm>
          <a:prstGeom prst="roundRect">
            <a:avLst>
              <a:gd name="adj" fmla="val 26316"/>
            </a:avLst>
          </a:prstGeom>
          <a:solidFill>
            <a:schemeClr val="accent1"/>
          </a:solidFill>
          <a:ln/>
        </p:spPr>
        <p:txBody>
          <a:bodyPr wrap="square" lIns="25400" tIns="25400" rIns="25400" bIns="25400" rtlCol="0" anchor="ctr"/>
          <a:lstStyle/>
          <a:p>
            <a:pPr algn="ctr" indent="0" marL="0">
              <a:buNone/>
            </a:pPr>
            <a:r>
              <a:rPr lang="en-US" sz="1200" b="1" dirty="0">
                <a:solidFill>
                  <a:schemeClr val="bg1"/>
                </a:solidFill>
              </a:rPr>
              <a:t>Afklaring</a:t>
            </a:r>
            <a:endParaRPr lang="en-US" sz="1200" dirty="0"/>
          </a:p>
        </p:txBody>
      </p:sp>
      <p:sp>
        <p:nvSpPr>
          <p:cNvPr id="6" name="Gate G2"/>
          <p:cNvSpPr/>
          <p:nvPr/>
        </p:nvSpPr>
        <p:spPr>
          <a:xfrm>
            <a:off x="5056632" y="877824"/>
            <a:ext cx="347472" cy="329184"/>
          </a:xfrm>
          <a:prstGeom prst="diamond">
            <a:avLst/>
          </a:prstGeom>
          <a:solidFill>
            <a:schemeClr val="accent2"/>
          </a:solidFill>
          <a:ln/>
        </p:spPr>
        <p:txBody>
          <a:bodyPr wrap="square" lIns="0" tIns="0" rIns="0" bIns="0" rtlCol="0" anchor="ctr"/>
          <a:lstStyle/>
          <a:p>
            <a:pPr algn="ctr" indent="0" marL="0">
              <a:buNone/>
            </a:pPr>
            <a:r>
              <a:rPr lang="en-US" sz="800" b="1" dirty="0">
                <a:solidFill>
                  <a:schemeClr val="bg1"/>
                </a:solidFill>
              </a:rPr>
              <a:t>G2</a:t>
            </a:r>
            <a:endParaRPr lang="en-US" sz="800" dirty="0"/>
          </a:p>
        </p:txBody>
      </p:sp>
      <p:sp>
        <p:nvSpPr>
          <p:cNvPr id="7" name="Fase 937"/>
          <p:cNvSpPr/>
          <p:nvPr/>
        </p:nvSpPr>
        <p:spPr>
          <a:xfrm>
            <a:off x="5413248" y="868680"/>
            <a:ext cx="1335024" cy="347472"/>
          </a:xfrm>
          <a:prstGeom prst="roundRect">
            <a:avLst>
              <a:gd name="adj" fmla="val 26316"/>
            </a:avLst>
          </a:prstGeom>
          <a:solidFill>
            <a:schemeClr val="accent1"/>
          </a:solidFill>
          <a:ln/>
        </p:spPr>
        <p:txBody>
          <a:bodyPr wrap="square" lIns="25400" tIns="25400" rIns="25400" bIns="25400" rtlCol="0" anchor="ctr"/>
          <a:lstStyle/>
          <a:p>
            <a:pPr algn="ctr" indent="0" marL="0">
              <a:buNone/>
            </a:pPr>
            <a:r>
              <a:rPr lang="en-US" sz="1200" b="1" dirty="0">
                <a:solidFill>
                  <a:schemeClr val="bg1"/>
                </a:solidFill>
              </a:rPr>
              <a:t>Design</a:t>
            </a:r>
            <a:endParaRPr lang="en-US" sz="1200" dirty="0"/>
          </a:p>
        </p:txBody>
      </p:sp>
      <p:sp>
        <p:nvSpPr>
          <p:cNvPr id="8" name="Gate G3"/>
          <p:cNvSpPr/>
          <p:nvPr/>
        </p:nvSpPr>
        <p:spPr>
          <a:xfrm>
            <a:off x="6757416" y="877824"/>
            <a:ext cx="347472" cy="329184"/>
          </a:xfrm>
          <a:prstGeom prst="diamond">
            <a:avLst/>
          </a:prstGeom>
          <a:solidFill>
            <a:schemeClr val="accent2"/>
          </a:solidFill>
          <a:ln/>
        </p:spPr>
        <p:txBody>
          <a:bodyPr wrap="square" lIns="0" tIns="0" rIns="0" bIns="0" rtlCol="0" anchor="ctr"/>
          <a:lstStyle/>
          <a:p>
            <a:pPr algn="ctr" indent="0" marL="0">
              <a:buNone/>
            </a:pPr>
            <a:r>
              <a:rPr lang="en-US" sz="800" b="1" dirty="0">
                <a:solidFill>
                  <a:schemeClr val="bg1"/>
                </a:solidFill>
              </a:rPr>
              <a:t>G3</a:t>
            </a:r>
            <a:endParaRPr lang="en-US" sz="800" dirty="0"/>
          </a:p>
        </p:txBody>
      </p:sp>
      <p:sp>
        <p:nvSpPr>
          <p:cNvPr id="9" name="Fase 938"/>
          <p:cNvSpPr/>
          <p:nvPr/>
        </p:nvSpPr>
        <p:spPr>
          <a:xfrm>
            <a:off x="7114032" y="868680"/>
            <a:ext cx="1335024" cy="347472"/>
          </a:xfrm>
          <a:prstGeom prst="roundRect">
            <a:avLst>
              <a:gd name="adj" fmla="val 26316"/>
            </a:avLst>
          </a:prstGeom>
          <a:solidFill>
            <a:schemeClr val="accent1"/>
          </a:solidFill>
          <a:ln/>
        </p:spPr>
        <p:txBody>
          <a:bodyPr wrap="square" lIns="25400" tIns="25400" rIns="25400" bIns="25400" rtlCol="0" anchor="ctr"/>
          <a:lstStyle/>
          <a:p>
            <a:pPr algn="ctr" indent="0" marL="0">
              <a:buNone/>
            </a:pPr>
            <a:r>
              <a:rPr lang="en-US" sz="1200" b="1" dirty="0">
                <a:solidFill>
                  <a:schemeClr val="bg1"/>
                </a:solidFill>
              </a:rPr>
              <a:t>Byg</a:t>
            </a:r>
            <a:endParaRPr lang="en-US" sz="1200" dirty="0"/>
          </a:p>
        </p:txBody>
      </p:sp>
      <p:sp>
        <p:nvSpPr>
          <p:cNvPr id="10" name="Gate G4"/>
          <p:cNvSpPr/>
          <p:nvPr/>
        </p:nvSpPr>
        <p:spPr>
          <a:xfrm>
            <a:off x="8458200" y="877824"/>
            <a:ext cx="347472" cy="329184"/>
          </a:xfrm>
          <a:prstGeom prst="diamond">
            <a:avLst/>
          </a:prstGeom>
          <a:solidFill>
            <a:schemeClr val="accent2"/>
          </a:solidFill>
          <a:ln/>
        </p:spPr>
        <p:txBody>
          <a:bodyPr wrap="square" lIns="0" tIns="0" rIns="0" bIns="0" rtlCol="0" anchor="ctr"/>
          <a:lstStyle/>
          <a:p>
            <a:pPr algn="ctr" indent="0" marL="0">
              <a:buNone/>
            </a:pPr>
            <a:r>
              <a:rPr lang="en-US" sz="800" b="1" dirty="0">
                <a:solidFill>
                  <a:schemeClr val="bg1"/>
                </a:solidFill>
              </a:rPr>
              <a:t>G4</a:t>
            </a:r>
            <a:endParaRPr lang="en-US" sz="800" dirty="0"/>
          </a:p>
        </p:txBody>
      </p:sp>
      <p:sp>
        <p:nvSpPr>
          <p:cNvPr id="11" name="Fase 939"/>
          <p:cNvSpPr/>
          <p:nvPr/>
        </p:nvSpPr>
        <p:spPr>
          <a:xfrm>
            <a:off x="8814816" y="868680"/>
            <a:ext cx="1335024" cy="347472"/>
          </a:xfrm>
          <a:prstGeom prst="roundRect">
            <a:avLst>
              <a:gd name="adj" fmla="val 26316"/>
            </a:avLst>
          </a:prstGeom>
          <a:solidFill>
            <a:schemeClr val="accent1"/>
          </a:solidFill>
          <a:ln/>
        </p:spPr>
        <p:txBody>
          <a:bodyPr wrap="square" lIns="25400" tIns="25400" rIns="25400" bIns="25400" rtlCol="0" anchor="ctr"/>
          <a:lstStyle/>
          <a:p>
            <a:pPr algn="ctr" indent="0" marL="0">
              <a:buNone/>
            </a:pPr>
            <a:r>
              <a:rPr lang="en-US" sz="1200" b="1" dirty="0">
                <a:solidFill>
                  <a:schemeClr val="bg1"/>
                </a:solidFill>
              </a:rPr>
              <a:t>Release</a:t>
            </a:r>
            <a:endParaRPr lang="en-US" sz="1200" dirty="0"/>
          </a:p>
        </p:txBody>
      </p:sp>
      <p:sp>
        <p:nvSpPr>
          <p:cNvPr id="12" name="Gate G5"/>
          <p:cNvSpPr/>
          <p:nvPr/>
        </p:nvSpPr>
        <p:spPr>
          <a:xfrm>
            <a:off x="10158984" y="877824"/>
            <a:ext cx="347472" cy="329184"/>
          </a:xfrm>
          <a:prstGeom prst="diamond">
            <a:avLst/>
          </a:prstGeom>
          <a:solidFill>
            <a:schemeClr val="accent2"/>
          </a:solidFill>
          <a:ln/>
        </p:spPr>
        <p:txBody>
          <a:bodyPr wrap="square" lIns="0" tIns="0" rIns="0" bIns="0" rtlCol="0" anchor="ctr"/>
          <a:lstStyle/>
          <a:p>
            <a:pPr algn="ctr" indent="0" marL="0">
              <a:buNone/>
            </a:pPr>
            <a:r>
              <a:rPr lang="en-US" sz="800" b="1" dirty="0">
                <a:solidFill>
                  <a:schemeClr val="bg1"/>
                </a:solidFill>
              </a:rPr>
              <a:t>G5</a:t>
            </a:r>
            <a:endParaRPr lang="en-US" sz="800" dirty="0"/>
          </a:p>
        </p:txBody>
      </p:sp>
      <p:sp>
        <p:nvSpPr>
          <p:cNvPr id="13" name="Fase 940"/>
          <p:cNvSpPr/>
          <p:nvPr/>
        </p:nvSpPr>
        <p:spPr>
          <a:xfrm>
            <a:off x="10515600" y="868680"/>
            <a:ext cx="1335024" cy="347472"/>
          </a:xfrm>
          <a:prstGeom prst="roundRect">
            <a:avLst>
              <a:gd name="adj" fmla="val 26316"/>
            </a:avLst>
          </a:prstGeom>
          <a:solidFill>
            <a:schemeClr val="accent1"/>
          </a:solidFill>
          <a:ln/>
        </p:spPr>
        <p:txBody>
          <a:bodyPr wrap="square" lIns="25400" tIns="25400" rIns="25400" bIns="25400" rtlCol="0" anchor="ctr"/>
          <a:lstStyle/>
          <a:p>
            <a:pPr algn="ctr" indent="0" marL="0">
              <a:buNone/>
            </a:pPr>
            <a:r>
              <a:rPr lang="en-US" sz="1200" b="1" dirty="0">
                <a:solidFill>
                  <a:schemeClr val="bg1"/>
                </a:solidFill>
              </a:rPr>
              <a:t>Drift</a:t>
            </a:r>
            <a:endParaRPr lang="en-US" sz="1200" dirty="0"/>
          </a:p>
        </p:txBody>
      </p:sp>
      <p:sp>
        <p:nvSpPr>
          <p:cNvPr id="14" name="Gruppe int"/>
          <p:cNvSpPr/>
          <p:nvPr/>
        </p:nvSpPr>
        <p:spPr>
          <a:xfrm>
            <a:off x="301752" y="1325880"/>
            <a:ext cx="11585448" cy="1143000"/>
          </a:xfrm>
          <a:prstGeom prst="roundRect">
            <a:avLst>
              <a:gd name="adj" fmla="val 7200"/>
            </a:avLst>
          </a:prstGeom>
          <a:solidFill>
            <a:schemeClr val="accent1">
              <a:alpha val="10000"/>
            </a:schemeClr>
          </a:solidFill>
          <a:ln/>
        </p:spPr>
      </p:sp>
      <p:sp>
        <p:nvSpPr>
          <p:cNvPr id="15" name="Etiket EA-TJEK 941"/>
          <p:cNvSpPr txBox="1"/>
          <p:nvPr/>
        </p:nvSpPr>
        <p:spPr>
          <a:xfrm>
            <a:off x="457200" y="1453896"/>
            <a:ext cx="1463040" cy="256032"/>
          </a:xfrm>
          <a:prstGeom prst="rect">
            <a:avLst/>
          </a:prstGeom>
          <a:noFill/>
          <a:ln/>
        </p:spPr>
        <p:txBody>
          <a:bodyPr wrap="square" lIns="0" tIns="0" rIns="0" bIns="0" rtlCol="0" anchor="ctr"/>
          <a:lstStyle/>
          <a:p>
            <a:pPr algn="l" indent="0" marL="0">
              <a:buNone/>
            </a:pPr>
            <a:r>
              <a:rPr lang="en-US" sz="1200" b="1" dirty="0">
                <a:solidFill>
                  <a:schemeClr val="accent1"/>
                </a:solidFill>
              </a:rPr>
              <a:t>EA-TJEK</a:t>
            </a:r>
            <a:endParaRPr lang="en-US" sz="1200" dirty="0"/>
          </a:p>
        </p:txBody>
      </p:sp>
      <p:sp>
        <p:nvSpPr>
          <p:cNvPr id="16" name="Etiket Arkitekturråd 942"/>
          <p:cNvSpPr txBox="1"/>
          <p:nvPr/>
        </p:nvSpPr>
        <p:spPr>
          <a:xfrm>
            <a:off x="457200" y="1728216"/>
            <a:ext cx="1463040" cy="237744"/>
          </a:xfrm>
          <a:prstGeom prst="rect">
            <a:avLst/>
          </a:prstGeom>
          <a:noFill/>
          <a:ln/>
        </p:spPr>
        <p:txBody>
          <a:bodyPr wrap="square" lIns="0" tIns="0" rIns="0" bIns="0" rtlCol="0" anchor="ctr"/>
          <a:lstStyle/>
          <a:p>
            <a:pPr algn="l" indent="0" marL="0">
              <a:buNone/>
            </a:pPr>
            <a:r>
              <a:rPr lang="en-US" sz="1000" dirty="0">
                <a:solidFill>
                  <a:schemeClr val="accent6"/>
                </a:solidFill>
              </a:rPr>
              <a:t>Arkitekturråd</a:t>
            </a:r>
            <a:endParaRPr lang="en-US" sz="1000" dirty="0"/>
          </a:p>
        </p:txBody>
      </p:sp>
      <p:sp>
        <p:nvSpPr>
          <p:cNvPr id="17" name="Tjek 943"/>
          <p:cNvSpPr/>
          <p:nvPr/>
        </p:nvSpPr>
        <p:spPr>
          <a:xfrm>
            <a:off x="2011680" y="141732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Passer til strategien</a:t>
            </a:r>
            <a:endParaRPr lang="en-US" sz="1000" dirty="0"/>
          </a:p>
          <a:p>
            <a:pPr algn="l" indent="0" marL="0">
              <a:buNone/>
            </a:pPr>
            <a:r>
              <a:rPr lang="en-US" sz="1000" dirty="0">
                <a:solidFill>
                  <a:schemeClr val="tx1"/>
                </a:solidFill>
              </a:rPr>
              <a:t>• Berørte systemer kendt</a:t>
            </a:r>
            <a:endParaRPr lang="en-US" sz="1000" dirty="0"/>
          </a:p>
        </p:txBody>
      </p:sp>
      <p:sp>
        <p:nvSpPr>
          <p:cNvPr id="18" name="Tjek 944"/>
          <p:cNvSpPr/>
          <p:nvPr/>
        </p:nvSpPr>
        <p:spPr>
          <a:xfrm>
            <a:off x="3712464" y="141732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Genbrug før nyt</a:t>
            </a:r>
            <a:endParaRPr lang="en-US" sz="1000" dirty="0"/>
          </a:p>
          <a:p>
            <a:pPr algn="l" indent="0" marL="0">
              <a:buNone/>
            </a:pPr>
            <a:r>
              <a:rPr lang="en-US" sz="1000" dirty="0">
                <a:solidFill>
                  <a:schemeClr val="tx1"/>
                </a:solidFill>
              </a:rPr>
              <a:t>• Teknologi på standardlisten</a:t>
            </a:r>
            <a:endParaRPr lang="en-US" sz="1000" dirty="0"/>
          </a:p>
        </p:txBody>
      </p:sp>
      <p:sp>
        <p:nvSpPr>
          <p:cNvPr id="19" name="Tjek 945"/>
          <p:cNvSpPr/>
          <p:nvPr/>
        </p:nvSpPr>
        <p:spPr>
          <a:xfrm>
            <a:off x="5413248" y="141732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Principper fulgt</a:t>
            </a:r>
            <a:endParaRPr lang="en-US" sz="1000" dirty="0"/>
          </a:p>
          <a:p>
            <a:pPr algn="l" indent="0" marL="0">
              <a:buNone/>
            </a:pPr>
            <a:r>
              <a:rPr lang="en-US" sz="1000" dirty="0">
                <a:solidFill>
                  <a:schemeClr val="tx1"/>
                </a:solidFill>
              </a:rPr>
              <a:t>• Passer til målarkitekturen</a:t>
            </a:r>
            <a:endParaRPr lang="en-US" sz="1000" dirty="0"/>
          </a:p>
          <a:p>
            <a:pPr algn="l" indent="0" marL="0">
              <a:buNone/>
            </a:pPr>
            <a:r>
              <a:rPr lang="en-US" sz="1000" dirty="0">
                <a:solidFill>
                  <a:schemeClr val="tx1"/>
                </a:solidFill>
              </a:rPr>
              <a:t>• Beslutninger i ADR</a:t>
            </a:r>
            <a:endParaRPr lang="en-US" sz="1000" dirty="0"/>
          </a:p>
        </p:txBody>
      </p:sp>
      <p:sp>
        <p:nvSpPr>
          <p:cNvPr id="20" name="Tjek 946"/>
          <p:cNvSpPr/>
          <p:nvPr/>
        </p:nvSpPr>
        <p:spPr>
          <a:xfrm>
            <a:off x="7114032" y="141732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Bygget efter design</a:t>
            </a:r>
            <a:endParaRPr lang="en-US" sz="1000" dirty="0"/>
          </a:p>
          <a:p>
            <a:pPr algn="l" indent="0" marL="0">
              <a:buNone/>
            </a:pPr>
            <a:r>
              <a:rPr lang="en-US" sz="1000" dirty="0">
                <a:solidFill>
                  <a:schemeClr val="tx1"/>
                </a:solidFill>
              </a:rPr>
              <a:t>• Afvigelser godkendt</a:t>
            </a:r>
            <a:endParaRPr lang="en-US" sz="1000" dirty="0"/>
          </a:p>
        </p:txBody>
      </p:sp>
      <p:sp>
        <p:nvSpPr>
          <p:cNvPr id="21" name="Tjek 947"/>
          <p:cNvSpPr/>
          <p:nvPr/>
        </p:nvSpPr>
        <p:spPr>
          <a:xfrm>
            <a:off x="8814816" y="141732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Dokumentation opdateret</a:t>
            </a:r>
            <a:endParaRPr lang="en-US" sz="1000" dirty="0"/>
          </a:p>
          <a:p>
            <a:pPr algn="l" indent="0" marL="0">
              <a:buNone/>
            </a:pPr>
            <a:r>
              <a:rPr lang="en-US" sz="1000" dirty="0">
                <a:solidFill>
                  <a:schemeClr val="tx1"/>
                </a:solidFill>
              </a:rPr>
              <a:t>• Teknisk gæld registreret</a:t>
            </a:r>
            <a:endParaRPr lang="en-US" sz="1000" dirty="0"/>
          </a:p>
        </p:txBody>
      </p:sp>
      <p:sp>
        <p:nvSpPr>
          <p:cNvPr id="22" name="Tjek 948"/>
          <p:cNvSpPr/>
          <p:nvPr/>
        </p:nvSpPr>
        <p:spPr>
          <a:xfrm>
            <a:off x="10515600" y="141732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Portefølje opdateret</a:t>
            </a:r>
            <a:endParaRPr lang="en-US" sz="1000" dirty="0"/>
          </a:p>
          <a:p>
            <a:pPr algn="l" indent="0" marL="0">
              <a:buNone/>
            </a:pPr>
            <a:r>
              <a:rPr lang="en-US" sz="1000" dirty="0">
                <a:solidFill>
                  <a:schemeClr val="tx1"/>
                </a:solidFill>
              </a:rPr>
              <a:t>• Udfasning planlagt</a:t>
            </a:r>
            <a:endParaRPr lang="en-US" sz="1000" dirty="0"/>
          </a:p>
        </p:txBody>
      </p:sp>
      <p:sp>
        <p:nvSpPr>
          <p:cNvPr id="23" name="Gruppe mgt"/>
          <p:cNvSpPr/>
          <p:nvPr/>
        </p:nvSpPr>
        <p:spPr>
          <a:xfrm>
            <a:off x="301752" y="2560320"/>
            <a:ext cx="11585448" cy="1143000"/>
          </a:xfrm>
          <a:prstGeom prst="roundRect">
            <a:avLst>
              <a:gd name="adj" fmla="val 7200"/>
            </a:avLst>
          </a:prstGeom>
          <a:solidFill>
            <a:srgbClr val="2A8C8C">
              <a:alpha val="15000"/>
            </a:srgbClr>
          </a:solidFill>
          <a:ln/>
        </p:spPr>
      </p:sp>
      <p:sp>
        <p:nvSpPr>
          <p:cNvPr id="24" name="Etiket DATA-TJEK 949"/>
          <p:cNvSpPr txBox="1"/>
          <p:nvPr/>
        </p:nvSpPr>
        <p:spPr>
          <a:xfrm>
            <a:off x="457200" y="2688336"/>
            <a:ext cx="1463040" cy="256032"/>
          </a:xfrm>
          <a:prstGeom prst="rect">
            <a:avLst/>
          </a:prstGeom>
          <a:noFill/>
          <a:ln/>
        </p:spPr>
        <p:txBody>
          <a:bodyPr wrap="square" lIns="0" tIns="0" rIns="0" bIns="0" rtlCol="0" anchor="ctr"/>
          <a:lstStyle/>
          <a:p>
            <a:pPr algn="l" indent="0" marL="0">
              <a:buNone/>
            </a:pPr>
            <a:r>
              <a:rPr lang="en-US" sz="1200" b="1" dirty="0">
                <a:solidFill>
                  <a:schemeClr val="accent1"/>
                </a:solidFill>
              </a:rPr>
              <a:t>DATA-TJEK</a:t>
            </a:r>
            <a:endParaRPr lang="en-US" sz="1200" dirty="0"/>
          </a:p>
        </p:txBody>
      </p:sp>
      <p:sp>
        <p:nvSpPr>
          <p:cNvPr id="25" name="Etiket Dataråd 950"/>
          <p:cNvSpPr txBox="1"/>
          <p:nvPr/>
        </p:nvSpPr>
        <p:spPr>
          <a:xfrm>
            <a:off x="457200" y="2962656"/>
            <a:ext cx="1463040" cy="237744"/>
          </a:xfrm>
          <a:prstGeom prst="rect">
            <a:avLst/>
          </a:prstGeom>
          <a:noFill/>
          <a:ln/>
        </p:spPr>
        <p:txBody>
          <a:bodyPr wrap="square" lIns="0" tIns="0" rIns="0" bIns="0" rtlCol="0" anchor="ctr"/>
          <a:lstStyle/>
          <a:p>
            <a:pPr algn="l" indent="0" marL="0">
              <a:buNone/>
            </a:pPr>
            <a:r>
              <a:rPr lang="en-US" sz="1000" dirty="0">
                <a:solidFill>
                  <a:schemeClr val="accent6"/>
                </a:solidFill>
              </a:rPr>
              <a:t>Dataråd</a:t>
            </a:r>
            <a:endParaRPr lang="en-US" sz="1000" dirty="0"/>
          </a:p>
        </p:txBody>
      </p:sp>
      <p:sp>
        <p:nvSpPr>
          <p:cNvPr id="26" name="Tjek 951"/>
          <p:cNvSpPr/>
          <p:nvPr/>
        </p:nvSpPr>
        <p:spPr>
          <a:xfrm>
            <a:off x="2011680" y="265176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Hvilke data skal bruges</a:t>
            </a:r>
            <a:endParaRPr lang="en-US" sz="1000" dirty="0"/>
          </a:p>
          <a:p>
            <a:pPr algn="l" indent="0" marL="0">
              <a:buNone/>
            </a:pPr>
            <a:r>
              <a:rPr lang="en-US" sz="1000" dirty="0">
                <a:solidFill>
                  <a:schemeClr val="tx1"/>
                </a:solidFill>
              </a:rPr>
              <a:t>• Data Owner fundet</a:t>
            </a:r>
            <a:endParaRPr lang="en-US" sz="1000" dirty="0"/>
          </a:p>
        </p:txBody>
      </p:sp>
      <p:sp>
        <p:nvSpPr>
          <p:cNvPr id="27" name="Tjek 952"/>
          <p:cNvSpPr/>
          <p:nvPr/>
        </p:nvSpPr>
        <p:spPr>
          <a:xfrm>
            <a:off x="3712464" y="265176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Datakilder vurderet</a:t>
            </a:r>
            <a:endParaRPr lang="en-US" sz="1000" dirty="0"/>
          </a:p>
          <a:p>
            <a:pPr algn="l" indent="0" marL="0">
              <a:buNone/>
            </a:pPr>
            <a:r>
              <a:rPr lang="en-US" sz="1000" dirty="0">
                <a:solidFill>
                  <a:schemeClr val="tx1"/>
                </a:solidFill>
              </a:rPr>
              <a:t>• Persondata afklaret</a:t>
            </a:r>
            <a:endParaRPr lang="en-US" sz="1000" dirty="0"/>
          </a:p>
        </p:txBody>
      </p:sp>
      <p:sp>
        <p:nvSpPr>
          <p:cNvPr id="28" name="Tjek 953"/>
          <p:cNvSpPr/>
          <p:nvPr/>
        </p:nvSpPr>
        <p:spPr>
          <a:xfrm>
            <a:off x="5413248" y="265176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Data klassificeret</a:t>
            </a:r>
            <a:endParaRPr lang="en-US" sz="1000" dirty="0"/>
          </a:p>
          <a:p>
            <a:pPr algn="l" indent="0" marL="0">
              <a:buNone/>
            </a:pPr>
            <a:r>
              <a:rPr lang="en-US" sz="1000" dirty="0">
                <a:solidFill>
                  <a:schemeClr val="tx1"/>
                </a:solidFill>
              </a:rPr>
              <a:t>• Begreber og datamodel</a:t>
            </a:r>
            <a:endParaRPr lang="en-US" sz="1000" dirty="0"/>
          </a:p>
        </p:txBody>
      </p:sp>
      <p:sp>
        <p:nvSpPr>
          <p:cNvPr id="29" name="Tjek 954"/>
          <p:cNvSpPr/>
          <p:nvPr/>
        </p:nvSpPr>
        <p:spPr>
          <a:xfrm>
            <a:off x="7114032" y="265176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Kvalitetsregler bygget</a:t>
            </a:r>
            <a:endParaRPr lang="en-US" sz="1000" dirty="0"/>
          </a:p>
          <a:p>
            <a:pPr algn="l" indent="0" marL="0">
              <a:buNone/>
            </a:pPr>
            <a:r>
              <a:rPr lang="en-US" sz="1000" dirty="0">
                <a:solidFill>
                  <a:schemeClr val="tx1"/>
                </a:solidFill>
              </a:rPr>
              <a:t>• Adgang efter formål</a:t>
            </a:r>
            <a:endParaRPr lang="en-US" sz="1000" dirty="0"/>
          </a:p>
        </p:txBody>
      </p:sp>
      <p:sp>
        <p:nvSpPr>
          <p:cNvPr id="30" name="Tjek 955"/>
          <p:cNvSpPr/>
          <p:nvPr/>
        </p:nvSpPr>
        <p:spPr>
          <a:xfrm>
            <a:off x="8814816" y="265176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Katalog og lineage opdateret</a:t>
            </a:r>
            <a:endParaRPr lang="en-US" sz="1000" dirty="0"/>
          </a:p>
        </p:txBody>
      </p:sp>
      <p:sp>
        <p:nvSpPr>
          <p:cNvPr id="31" name="Tjek 956"/>
          <p:cNvSpPr/>
          <p:nvPr/>
        </p:nvSpPr>
        <p:spPr>
          <a:xfrm>
            <a:off x="10515600" y="265176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Kvalitet overvåges</a:t>
            </a:r>
            <a:endParaRPr lang="en-US" sz="1000" dirty="0"/>
          </a:p>
          <a:p>
            <a:pPr algn="l" indent="0" marL="0">
              <a:buNone/>
            </a:pPr>
            <a:r>
              <a:rPr lang="en-US" sz="1000" dirty="0">
                <a:solidFill>
                  <a:schemeClr val="tx1"/>
                </a:solidFill>
              </a:rPr>
              <a:t>• Adgange gennemgås</a:t>
            </a:r>
            <a:endParaRPr lang="en-US" sz="1000" dirty="0"/>
          </a:p>
        </p:txBody>
      </p:sp>
      <p:sp>
        <p:nvSpPr>
          <p:cNvPr id="32" name="Gruppe gov"/>
          <p:cNvSpPr/>
          <p:nvPr/>
        </p:nvSpPr>
        <p:spPr>
          <a:xfrm>
            <a:off x="301752" y="3794760"/>
            <a:ext cx="11585448" cy="1143000"/>
          </a:xfrm>
          <a:prstGeom prst="roundRect">
            <a:avLst>
              <a:gd name="adj" fmla="val 7200"/>
            </a:avLst>
          </a:prstGeom>
          <a:solidFill>
            <a:srgbClr val="6B4FA0">
              <a:alpha val="15000"/>
            </a:srgbClr>
          </a:solidFill>
          <a:ln/>
        </p:spPr>
      </p:sp>
      <p:sp>
        <p:nvSpPr>
          <p:cNvPr id="33" name="Etiket AI-TJEK 957"/>
          <p:cNvSpPr txBox="1"/>
          <p:nvPr/>
        </p:nvSpPr>
        <p:spPr>
          <a:xfrm>
            <a:off x="457200" y="3922776"/>
            <a:ext cx="1463040" cy="256032"/>
          </a:xfrm>
          <a:prstGeom prst="rect">
            <a:avLst/>
          </a:prstGeom>
          <a:noFill/>
          <a:ln/>
        </p:spPr>
        <p:txBody>
          <a:bodyPr wrap="square" lIns="0" tIns="0" rIns="0" bIns="0" rtlCol="0" anchor="ctr"/>
          <a:lstStyle/>
          <a:p>
            <a:pPr algn="l" indent="0" marL="0">
              <a:buNone/>
            </a:pPr>
            <a:r>
              <a:rPr lang="en-US" sz="1200" b="1" dirty="0">
                <a:solidFill>
                  <a:schemeClr val="accent1"/>
                </a:solidFill>
              </a:rPr>
              <a:t>AI-TJEK</a:t>
            </a:r>
            <a:endParaRPr lang="en-US" sz="1200" dirty="0"/>
          </a:p>
        </p:txBody>
      </p:sp>
      <p:sp>
        <p:nvSpPr>
          <p:cNvPr id="34" name="Etiket Arkitekturråd, AI-punkt 958"/>
          <p:cNvSpPr txBox="1"/>
          <p:nvPr/>
        </p:nvSpPr>
        <p:spPr>
          <a:xfrm>
            <a:off x="457200" y="4197096"/>
            <a:ext cx="1463040" cy="237744"/>
          </a:xfrm>
          <a:prstGeom prst="rect">
            <a:avLst/>
          </a:prstGeom>
          <a:noFill/>
          <a:ln/>
        </p:spPr>
        <p:txBody>
          <a:bodyPr wrap="square" lIns="0" tIns="0" rIns="0" bIns="0" rtlCol="0" anchor="ctr"/>
          <a:lstStyle/>
          <a:p>
            <a:pPr algn="l" indent="0" marL="0">
              <a:buNone/>
            </a:pPr>
            <a:r>
              <a:rPr lang="en-US" sz="1000" dirty="0">
                <a:solidFill>
                  <a:schemeClr val="accent6"/>
                </a:solidFill>
              </a:rPr>
              <a:t>Arkitekturråd, AI-punkt</a:t>
            </a:r>
            <a:endParaRPr lang="en-US" sz="1000" dirty="0"/>
          </a:p>
        </p:txBody>
      </p:sp>
      <p:sp>
        <p:nvSpPr>
          <p:cNvPr id="35" name="Tjek 959"/>
          <p:cNvSpPr/>
          <p:nvPr/>
        </p:nvSpPr>
        <p:spPr>
          <a:xfrm>
            <a:off x="2011680" y="388620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Registreret i AI-register</a:t>
            </a:r>
            <a:endParaRPr lang="en-US" sz="1000" dirty="0"/>
          </a:p>
          <a:p>
            <a:pPr algn="l" indent="0" marL="0">
              <a:buNone/>
            </a:pPr>
            <a:r>
              <a:rPr lang="en-US" sz="1000" dirty="0">
                <a:solidFill>
                  <a:schemeClr val="tx1"/>
                </a:solidFill>
              </a:rPr>
              <a:t>• Formål og gevinst beskrevet</a:t>
            </a:r>
            <a:endParaRPr lang="en-US" sz="1000" dirty="0"/>
          </a:p>
        </p:txBody>
      </p:sp>
      <p:sp>
        <p:nvSpPr>
          <p:cNvPr id="36" name="Tjek 960"/>
          <p:cNvSpPr/>
          <p:nvPr/>
        </p:nvSpPr>
        <p:spPr>
          <a:xfrm>
            <a:off x="3712464" y="388620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Risiko klassificeret</a:t>
            </a:r>
            <a:endParaRPr lang="en-US" sz="1000" dirty="0"/>
          </a:p>
          <a:p>
            <a:pPr algn="l" indent="0" marL="0">
              <a:buNone/>
            </a:pPr>
            <a:r>
              <a:rPr lang="en-US" sz="1000" dirty="0">
                <a:solidFill>
                  <a:schemeClr val="tx1"/>
                </a:solidFill>
              </a:rPr>
              <a:t>• Forbudt brug udelukket</a:t>
            </a:r>
            <a:endParaRPr lang="en-US" sz="1000" dirty="0"/>
          </a:p>
        </p:txBody>
      </p:sp>
      <p:sp>
        <p:nvSpPr>
          <p:cNvPr id="37" name="Tjek 961"/>
          <p:cNvSpPr/>
          <p:nvPr/>
        </p:nvSpPr>
        <p:spPr>
          <a:xfrm>
            <a:off x="5413248" y="388620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Datagrundlag og bias</a:t>
            </a:r>
            <a:endParaRPr lang="en-US" sz="1000" dirty="0"/>
          </a:p>
          <a:p>
            <a:pPr algn="l" indent="0" marL="0">
              <a:buNone/>
            </a:pPr>
            <a:r>
              <a:rPr lang="en-US" sz="1000" dirty="0">
                <a:solidFill>
                  <a:schemeClr val="tx1"/>
                </a:solidFill>
              </a:rPr>
              <a:t>• Human oversight designet</a:t>
            </a:r>
            <a:endParaRPr lang="en-US" sz="1000" dirty="0"/>
          </a:p>
        </p:txBody>
      </p:sp>
      <p:sp>
        <p:nvSpPr>
          <p:cNvPr id="38" name="Tjek 962"/>
          <p:cNvSpPr/>
          <p:nvPr/>
        </p:nvSpPr>
        <p:spPr>
          <a:xfrm>
            <a:off x="7114032" y="388620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Evaluering og red teaming</a:t>
            </a:r>
            <a:endParaRPr lang="en-US" sz="1000" dirty="0"/>
          </a:p>
          <a:p>
            <a:pPr algn="l" indent="0" marL="0">
              <a:buNone/>
            </a:pPr>
            <a:r>
              <a:rPr lang="en-US" sz="1000" dirty="0">
                <a:solidFill>
                  <a:schemeClr val="tx1"/>
                </a:solidFill>
              </a:rPr>
              <a:t>• Guardrails testet</a:t>
            </a:r>
            <a:endParaRPr lang="en-US" sz="1000" dirty="0"/>
          </a:p>
        </p:txBody>
      </p:sp>
      <p:sp>
        <p:nvSpPr>
          <p:cNvPr id="39" name="Tjek 963"/>
          <p:cNvSpPr/>
          <p:nvPr/>
        </p:nvSpPr>
        <p:spPr>
          <a:xfrm>
            <a:off x="8814816" y="388620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Godkendt i arkitekturrådet</a:t>
            </a:r>
            <a:endParaRPr lang="en-US" sz="1000" dirty="0"/>
          </a:p>
          <a:p>
            <a:pPr algn="l" indent="0" marL="0">
              <a:buNone/>
            </a:pPr>
            <a:r>
              <a:rPr lang="en-US" sz="1000" dirty="0">
                <a:solidFill>
                  <a:schemeClr val="tx1"/>
                </a:solidFill>
              </a:rPr>
              <a:t>• Logning og dokumentation</a:t>
            </a:r>
            <a:endParaRPr lang="en-US" sz="1000" dirty="0"/>
          </a:p>
        </p:txBody>
      </p:sp>
      <p:sp>
        <p:nvSpPr>
          <p:cNvPr id="40" name="Tjek 964"/>
          <p:cNvSpPr/>
          <p:nvPr/>
        </p:nvSpPr>
        <p:spPr>
          <a:xfrm>
            <a:off x="10515600" y="3886200"/>
            <a:ext cx="1335024" cy="960120"/>
          </a:xfrm>
          <a:prstGeom prst="roundRect">
            <a:avLst>
              <a:gd name="adj" fmla="val 7619"/>
            </a:avLst>
          </a:prstGeom>
          <a:solidFill>
            <a:schemeClr val="bg1"/>
          </a:solidFill>
          <a:ln w="9525">
            <a:solidFill>
              <a:srgbClr val="D5D9E2"/>
            </a:solidFill>
          </a:ln>
          <a:effectLst>
            <a:outerShdw sx="100000" sy="100000" kx="0" ky="0" algn="bl" rotWithShape="0" blurRad="50800" dist="12700" dir="5400000">
              <a:srgbClr val="1C2544">
                <a:alpha val="12000"/>
              </a:srgbClr>
            </a:outerShdw>
          </a:effectLst>
        </p:spPr>
        <p:txBody>
          <a:bodyPr wrap="square" lIns="63500" tIns="63500" rIns="63500" bIns="50800" rtlCol="0" anchor="t"/>
          <a:lstStyle/>
          <a:p>
            <a:pPr algn="l" indent="0" marL="0">
              <a:buNone/>
            </a:pPr>
            <a:r>
              <a:rPr lang="en-US" sz="1000" dirty="0">
                <a:solidFill>
                  <a:schemeClr val="tx1"/>
                </a:solidFill>
              </a:rPr>
              <a:t>• Output og drift overvåges</a:t>
            </a:r>
            <a:endParaRPr lang="en-US" sz="1000" dirty="0"/>
          </a:p>
          <a:p>
            <a:pPr algn="l" indent="0" marL="0">
              <a:buNone/>
            </a:pPr>
            <a:r>
              <a:rPr lang="en-US" sz="1000" dirty="0">
                <a:solidFill>
                  <a:schemeClr val="tx1"/>
                </a:solidFill>
              </a:rPr>
              <a:t>• Løbende genvurdering</a:t>
            </a:r>
            <a:endParaRPr lang="en-US" sz="1000" dirty="0"/>
          </a:p>
        </p:txBody>
      </p:sp>
      <p:sp>
        <p:nvSpPr>
          <p:cNvPr id="41" name="Etiket GATE GODKENDES AF 965"/>
          <p:cNvSpPr txBox="1"/>
          <p:nvPr/>
        </p:nvSpPr>
        <p:spPr>
          <a:xfrm>
            <a:off x="457200" y="5120640"/>
            <a:ext cx="1508760" cy="365760"/>
          </a:xfrm>
          <a:prstGeom prst="rect">
            <a:avLst/>
          </a:prstGeom>
          <a:noFill/>
          <a:ln/>
        </p:spPr>
        <p:txBody>
          <a:bodyPr wrap="square" lIns="0" tIns="0" rIns="0" bIns="0" rtlCol="0" anchor="ctr"/>
          <a:lstStyle/>
          <a:p>
            <a:pPr algn="l" indent="0" marL="0">
              <a:buNone/>
            </a:pPr>
            <a:r>
              <a:rPr lang="en-US" sz="1000" b="1" dirty="0">
                <a:solidFill>
                  <a:schemeClr val="accent1"/>
                </a:solidFill>
              </a:rPr>
              <a:t>GATE GODKENDES AF</a:t>
            </a:r>
            <a:endParaRPr lang="en-US" sz="1000" dirty="0"/>
          </a:p>
        </p:txBody>
      </p:sp>
      <p:sp>
        <p:nvSpPr>
          <p:cNvPr id="42" name="Godkender 966"/>
          <p:cNvSpPr/>
          <p:nvPr/>
        </p:nvSpPr>
        <p:spPr>
          <a:xfrm>
            <a:off x="2011680" y="5074920"/>
            <a:ext cx="1335024" cy="457200"/>
          </a:xfrm>
          <a:prstGeom prst="roundRect">
            <a:avLst>
              <a:gd name="adj" fmla="val 24000"/>
            </a:avLst>
          </a:prstGeom>
          <a:solidFill>
            <a:srgbClr val="CFC6E3"/>
          </a:solidFill>
          <a:ln/>
        </p:spPr>
        <p:txBody>
          <a:bodyPr wrap="square" lIns="25400" tIns="25400" rIns="25400" bIns="25400" rtlCol="0" anchor="ctr"/>
          <a:lstStyle/>
          <a:p>
            <a:pPr algn="ctr" indent="0" marL="0">
              <a:buNone/>
            </a:pPr>
            <a:r>
              <a:rPr lang="en-US" sz="900" b="1" dirty="0">
                <a:solidFill>
                  <a:schemeClr val="tx1"/>
                </a:solidFill>
              </a:rPr>
              <a:t>Sponsor / CDO</a:t>
            </a:r>
            <a:endParaRPr lang="en-US" sz="900" dirty="0"/>
          </a:p>
        </p:txBody>
      </p:sp>
      <p:sp>
        <p:nvSpPr>
          <p:cNvPr id="43" name="Godkender 967"/>
          <p:cNvSpPr/>
          <p:nvPr/>
        </p:nvSpPr>
        <p:spPr>
          <a:xfrm>
            <a:off x="3712464" y="5074920"/>
            <a:ext cx="1335024" cy="457200"/>
          </a:xfrm>
          <a:prstGeom prst="roundRect">
            <a:avLst>
              <a:gd name="adj" fmla="val 24000"/>
            </a:avLst>
          </a:prstGeom>
          <a:solidFill>
            <a:srgbClr val="CFC6E3"/>
          </a:solidFill>
          <a:ln/>
        </p:spPr>
        <p:txBody>
          <a:bodyPr wrap="square" lIns="25400" tIns="25400" rIns="25400" bIns="25400" rtlCol="0" anchor="ctr"/>
          <a:lstStyle/>
          <a:p>
            <a:pPr algn="ctr" indent="0" marL="0">
              <a:buNone/>
            </a:pPr>
            <a:r>
              <a:rPr lang="en-US" sz="900" b="1" dirty="0">
                <a:solidFill>
                  <a:schemeClr val="tx1"/>
                </a:solidFill>
              </a:rPr>
              <a:t>Arkitekturråd</a:t>
            </a:r>
            <a:endParaRPr lang="en-US" sz="900" dirty="0"/>
          </a:p>
        </p:txBody>
      </p:sp>
      <p:sp>
        <p:nvSpPr>
          <p:cNvPr id="44" name="Godkender 968"/>
          <p:cNvSpPr/>
          <p:nvPr/>
        </p:nvSpPr>
        <p:spPr>
          <a:xfrm>
            <a:off x="5413248" y="5074920"/>
            <a:ext cx="1335024" cy="457200"/>
          </a:xfrm>
          <a:prstGeom prst="roundRect">
            <a:avLst>
              <a:gd name="adj" fmla="val 24000"/>
            </a:avLst>
          </a:prstGeom>
          <a:solidFill>
            <a:srgbClr val="CFC6E3"/>
          </a:solidFill>
          <a:ln/>
        </p:spPr>
        <p:txBody>
          <a:bodyPr wrap="square" lIns="25400" tIns="25400" rIns="25400" bIns="25400" rtlCol="0" anchor="ctr"/>
          <a:lstStyle/>
          <a:p>
            <a:pPr algn="ctr" indent="0" marL="0">
              <a:buNone/>
            </a:pPr>
            <a:r>
              <a:rPr lang="en-US" sz="900" b="1" dirty="0">
                <a:solidFill>
                  <a:schemeClr val="tx1"/>
                </a:solidFill>
              </a:rPr>
              <a:t>Arkitekturråd</a:t>
            </a:r>
            <a:endParaRPr lang="en-US" sz="900" dirty="0"/>
          </a:p>
        </p:txBody>
      </p:sp>
      <p:sp>
        <p:nvSpPr>
          <p:cNvPr id="45" name="Godkender 969"/>
          <p:cNvSpPr/>
          <p:nvPr/>
        </p:nvSpPr>
        <p:spPr>
          <a:xfrm>
            <a:off x="7114032" y="5074920"/>
            <a:ext cx="1335024" cy="457200"/>
          </a:xfrm>
          <a:prstGeom prst="roundRect">
            <a:avLst>
              <a:gd name="adj" fmla="val 24000"/>
            </a:avLst>
          </a:prstGeom>
          <a:solidFill>
            <a:srgbClr val="EFC2C2"/>
          </a:solidFill>
          <a:ln/>
        </p:spPr>
        <p:txBody>
          <a:bodyPr wrap="square" lIns="25400" tIns="25400" rIns="25400" bIns="25400" rtlCol="0" anchor="ctr"/>
          <a:lstStyle/>
          <a:p>
            <a:pPr algn="ctr" indent="0" marL="0">
              <a:buNone/>
            </a:pPr>
            <a:r>
              <a:rPr lang="en-US" sz="900" b="1" dirty="0">
                <a:solidFill>
                  <a:schemeClr val="tx1"/>
                </a:solidFill>
              </a:rPr>
              <a:t>Platform Owner</a:t>
            </a:r>
            <a:endParaRPr lang="en-US" sz="900" dirty="0"/>
          </a:p>
        </p:txBody>
      </p:sp>
      <p:sp>
        <p:nvSpPr>
          <p:cNvPr id="46" name="Godkender 970"/>
          <p:cNvSpPr/>
          <p:nvPr/>
        </p:nvSpPr>
        <p:spPr>
          <a:xfrm>
            <a:off x="8814816" y="5074920"/>
            <a:ext cx="1335024" cy="457200"/>
          </a:xfrm>
          <a:prstGeom prst="roundRect">
            <a:avLst>
              <a:gd name="adj" fmla="val 24000"/>
            </a:avLst>
          </a:prstGeom>
          <a:solidFill>
            <a:srgbClr val="EFC2C2"/>
          </a:solidFill>
          <a:ln/>
        </p:spPr>
        <p:txBody>
          <a:bodyPr wrap="square" lIns="25400" tIns="25400" rIns="25400" bIns="25400" rtlCol="0" anchor="ctr"/>
          <a:lstStyle/>
          <a:p>
            <a:pPr algn="ctr" indent="0" marL="0">
              <a:buNone/>
            </a:pPr>
            <a:r>
              <a:rPr lang="en-US" sz="900" b="1" dirty="0">
                <a:solidFill>
                  <a:schemeClr val="tx1"/>
                </a:solidFill>
              </a:rPr>
              <a:t>Platform Owner og</a:t>
            </a:r>
            <a:endParaRPr lang="en-US" sz="900" dirty="0"/>
          </a:p>
          <a:p>
            <a:pPr algn="ctr" indent="0" marL="0">
              <a:buNone/>
            </a:pPr>
            <a:r>
              <a:rPr lang="en-US" sz="900" b="1" dirty="0">
                <a:solidFill>
                  <a:schemeClr val="tx1"/>
                </a:solidFill>
              </a:rPr>
              <a:t>arkitekturråd</a:t>
            </a:r>
            <a:endParaRPr lang="en-US" sz="900" dirty="0"/>
          </a:p>
        </p:txBody>
      </p:sp>
      <p:sp>
        <p:nvSpPr>
          <p:cNvPr id="47" name="Godkender 971"/>
          <p:cNvSpPr/>
          <p:nvPr/>
        </p:nvSpPr>
        <p:spPr>
          <a:xfrm>
            <a:off x="10515600" y="5074920"/>
            <a:ext cx="1335024" cy="457200"/>
          </a:xfrm>
          <a:prstGeom prst="roundRect">
            <a:avLst>
              <a:gd name="adj" fmla="val 24000"/>
            </a:avLst>
          </a:prstGeom>
          <a:solidFill>
            <a:srgbClr val="CFC6E3"/>
          </a:solidFill>
          <a:ln/>
        </p:spPr>
        <p:txBody>
          <a:bodyPr wrap="square" lIns="25400" tIns="25400" rIns="25400" bIns="25400" rtlCol="0" anchor="ctr"/>
          <a:lstStyle/>
          <a:p>
            <a:pPr algn="ctr" indent="0" marL="0">
              <a:buNone/>
            </a:pPr>
            <a:r>
              <a:rPr lang="en-US" sz="900" b="1" dirty="0">
                <a:solidFill>
                  <a:schemeClr val="tx1"/>
                </a:solidFill>
              </a:rPr>
              <a:t>Arkitekturråd og</a:t>
            </a:r>
            <a:endParaRPr lang="en-US" sz="900" dirty="0"/>
          </a:p>
          <a:p>
            <a:pPr algn="ctr" indent="0" marL="0">
              <a:buNone/>
            </a:pPr>
            <a:r>
              <a:rPr lang="en-US" sz="900" b="1" dirty="0">
                <a:solidFill>
                  <a:schemeClr val="tx1"/>
                </a:solidFill>
              </a:rPr>
              <a:t>Dataråd, løbende</a:t>
            </a:r>
            <a:endParaRPr lang="en-US" sz="900" dirty="0"/>
          </a:p>
        </p:txBody>
      </p:sp>
      <p:sp>
        <p:nvSpPr>
          <p:cNvPr id="48" name="Etiket Gaten ligger efter fasen, så G1 afslutter idéfasen. AI-tjekket gælder kun løsninger med AI og tages som AI-punktet i arkitekturrådet. 972"/>
          <p:cNvSpPr txBox="1"/>
          <p:nvPr/>
        </p:nvSpPr>
        <p:spPr>
          <a:xfrm>
            <a:off x="365760" y="5760720"/>
            <a:ext cx="11457432" cy="274320"/>
          </a:xfrm>
          <a:prstGeom prst="rect">
            <a:avLst/>
          </a:prstGeom>
          <a:noFill/>
          <a:ln/>
        </p:spPr>
        <p:txBody>
          <a:bodyPr wrap="square" lIns="0" tIns="0" rIns="0" bIns="0" rtlCol="0" anchor="ctr"/>
          <a:lstStyle/>
          <a:p>
            <a:pPr algn="l" indent="0" marL="0">
              <a:buNone/>
            </a:pPr>
            <a:r>
              <a:rPr lang="en-US" sz="1200" dirty="0">
                <a:solidFill>
                  <a:schemeClr val="accent6"/>
                </a:solidFill>
              </a:rPr>
              <a:t>Gaten ligger efter fasen, så G1 afslutter idéfasen. AI-tjekket gælder kun løsninger med AI og tages som AI-punktet i arkitekturrådet.</a:t>
            </a:r>
            <a:endParaRPr lang="en-US" sz="1200" dirty="0"/>
          </a:p>
        </p:txBody>
      </p:sp>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1" type="title" hasCustomPrompt="1"/>
          </p:nvPr>
        </p:nvSpPr>
        <p:spPr>
          <a:xfrm>
            <a:off x="365760" y="182880"/>
            <a:ext cx="11457432" cy="566928"/>
          </a:xfrm>
          <a:prstGeom prst="rect">
            <a:avLst/>
          </a:prstGeom>
          <a:noFill/>
          <a:ln/>
        </p:spPr>
        <p:txBody>
          <a:bodyPr wrap="square" lIns="0" tIns="0" rIns="0" bIns="0" rtlCol="0" anchor="ctr"/>
          <a:lstStyle/>
          <a:p>
            <a:pPr algn="l" indent="0" marL="0">
              <a:buNone/>
            </a:pPr>
            <a:r>
              <a:rPr lang="en-US" sz="2600" b="1" dirty="0">
                <a:solidFill>
                  <a:schemeClr val="accent1"/>
                </a:solidFill>
              </a:rPr>
              <a:t>Sammenstillingen: det her er valgt (slet før brug)</a:t>
            </a:r>
            <a:endParaRPr lang="en-US" sz="2600" dirty="0"/>
          </a:p>
        </p:txBody>
      </p:sp>
      <p:graphicFrame>
        <p:nvGraphicFramePr>
          <p:cNvPr id="15" name="Sammenstilling"/>
          <p:cNvGraphicFramePr>
            <a:graphicFrameLocks noGrp="1"/>
          </p:cNvGraphicFramePr>
          <p:nvPr>
            <p:extLst>
              <p:ext uri="{D42A27DB-BD31-4B8C-83A1-F6EECF244321}">
                <p14:modId xmlns:p14="http://schemas.microsoft.com/office/powerpoint/2010/main" val="1579011935"/>
              </p:ext>
            </p:extLst>
          </p:nvPr>
        </p:nvGraphicFramePr>
        <p:xfrm>
          <a:off x="365760" y="914400"/>
          <a:ext cx="11457432" cy="914400"/>
        </p:xfrm>
        <a:graphic>
          <a:graphicData uri="http://schemas.openxmlformats.org/drawingml/2006/table">
            <a:tbl>
              <a:tblPr/>
              <a:tblGrid>
                <a:gridCol w="2377440"/>
                <a:gridCol w="1600200"/>
                <a:gridCol w="1600200"/>
                <a:gridCol w="1783080"/>
                <a:gridCol w="4096512"/>
              </a:tblGrid>
              <a:tr h="420624">
                <a:tc>
                  <a:txBody>
                    <a:bodyPr/>
                    <a:lstStyle/>
                    <a:p>
                      <a:pPr indent="0" marL="0">
                        <a:buNone/>
                      </a:pPr>
                      <a:r>
                        <a:rPr lang="en-US" sz="1200" b="1" dirty="0">
                          <a:solidFill>
                            <a:schemeClr val="bg1"/>
                          </a:solidFill>
                        </a:rPr>
                        <a:t>Emne</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indent="0" marL="0">
                        <a:buNone/>
                      </a:pPr>
                      <a:r>
                        <a:rPr lang="en-US" sz="1200" b="1" dirty="0">
                          <a:solidFill>
                            <a:schemeClr val="bg1"/>
                          </a:solidFill>
                        </a:rPr>
                        <a:t>Referenceslide</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indent="0" marL="0">
                        <a:buNone/>
                      </a:pPr>
                      <a:r>
                        <a:rPr lang="en-US" sz="1200" b="1" dirty="0">
                          <a:solidFill>
                            <a:schemeClr val="bg1"/>
                          </a:solidFill>
                        </a:rPr>
                        <a:t>Rolleslide</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indent="0" marL="0">
                        <a:buNone/>
                      </a:pPr>
                      <a:r>
                        <a:rPr lang="en-US" sz="1200" b="1" dirty="0">
                          <a:solidFill>
                            <a:schemeClr val="bg1"/>
                          </a:solidFill>
                        </a:rPr>
                        <a:t>Konceptslide</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c>
                  <a:txBody>
                    <a:bodyPr/>
                    <a:lstStyle/>
                    <a:p>
                      <a:pPr indent="0" marL="0">
                        <a:buNone/>
                      </a:pPr>
                      <a:r>
                        <a:rPr lang="en-US" sz="1200" b="1" dirty="0">
                          <a:solidFill>
                            <a:schemeClr val="bg1"/>
                          </a:solidFill>
                        </a:rPr>
                        <a:t>Valg i templaten</a:t>
                      </a:r>
                      <a:endParaRPr lang="en-US" sz="1200" dirty="0"/>
                    </a:p>
                  </a:txBody>
                  <a:tcPr marL="91440" marR="91440" marT="0" marB="0" anchor="ctr">
                    <a:lnL w="0" cap="flat" cmpd="sng" algn="ctr">
                      <a:noFill/>
                    </a:lnL>
                    <a:lnR w="0" cap="flat" cmpd="sng" algn="ctr">
                      <a:noFill/>
                    </a:lnR>
                    <a:lnT w="0" cap="flat" cmpd="sng" algn="ctr">
                      <a:noFill/>
                    </a:lnT>
                    <a:lnB w="0" cap="flat" cmpd="sng" algn="ctr">
                      <a:noFill/>
                    </a:lnB>
                    <a:solidFill>
                      <a:schemeClr val="accent1"/>
                    </a:solidFill>
                  </a:tcPr>
                </a:tc>
              </a:tr>
              <a:tr h="420624">
                <a:tc>
                  <a:txBody>
                    <a:bodyPr/>
                    <a:lstStyle/>
                    <a:p>
                      <a:pPr indent="0" marL="0">
                        <a:buNone/>
                      </a:pPr>
                      <a:r>
                        <a:rPr lang="en-US" sz="1200" b="1" dirty="0">
                          <a:solidFill>
                            <a:schemeClr val="tx1"/>
                          </a:solidFill>
                        </a:rPr>
                        <a:t>Kolonner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5 kolonner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5 kolonner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Data sources, data out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5 faste kolonner på samme gitter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Data warehouse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Inde i platformen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Kilde og foran BI</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Ekstern kilde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Kilde og foran BI (rolleslidens model)</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Graph storage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Mangler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nævnt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Datalag</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Layer 0 til 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Layer 0 til 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Bronze, silver, gold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Bronze = 0, silver = 1, gold = 2 og layer 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Hot path og virtualisering</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Lag i platformen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Lag i platformen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Fremtidigt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Lag i referencen, senere i eksemplet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Datakatalog, lineage, kvalitet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Management tools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Med som Management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Platform services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Consent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Med som egen boks, ekstern service i kilder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Roller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11 roller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17: 11 fra kilden og 6 tilføjet (se noter på slide 5)</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Løsningsdesign</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Kun de valgte dele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Alle områder fra referencen, resten stiplet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Elementer</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Ikke med</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Tilføjet: semantic layer, data products, master data, security &amp; privacy, eksterne kilder, returflow</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r h="420624">
                <a:tc>
                  <a:txBody>
                    <a:bodyPr/>
                    <a:lstStyle/>
                    <a:p>
                      <a:pPr indent="0" marL="0">
                        <a:buNone/>
                      </a:pPr>
                      <a:r>
                        <a:rPr lang="en-US" sz="1200" b="1" dirty="0">
                          <a:solidFill>
                            <a:schemeClr val="tx1"/>
                          </a:solidFill>
                        </a:rPr>
                        <a:t>AI, RACI, drift og governance</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Kun Models, MLOps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Kun Models, MLOps</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dirty="0">
                          <a:solidFill>
                            <a:schemeClr val="tx1"/>
                          </a:solidFill>
                        </a:rPr>
                        <a:t>Machine Learning</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c>
                  <a:txBody>
                    <a:bodyPr/>
                    <a:lstStyle/>
                    <a:p>
                      <a:pPr indent="0" marL="0">
                        <a:buNone/>
                      </a:pPr>
                      <a:r>
                        <a:rPr lang="en-US" sz="1200" b="1" dirty="0">
                          <a:solidFill>
                            <a:schemeClr val="tx1"/>
                          </a:solidFill>
                        </a:rPr>
                        <a:t>Tilføjet: slide 4, 7 og 10 til 13 (udkast)</a:t>
                      </a:r>
                      <a:endParaRPr lang="en-US" sz="1200" dirty="0"/>
                    </a:p>
                  </a:txBody>
                  <a:tcPr marL="91440" marR="91440" marT="0" marB="0" anchor="ctr">
                    <a:lnL w="0" cap="flat" cmpd="sng" algn="ctr">
                      <a:noFill/>
                    </a:lnL>
                    <a:lnR w="0" cap="flat" cmpd="sng" algn="ctr">
                      <a:noFill/>
                    </a:lnR>
                    <a:lnT w="0" cap="flat" cmpd="sng" algn="ctr">
                      <a:noFill/>
                    </a:lnT>
                    <a:lnB w="9525" cap="flat" cmpd="sng" algn="ctr">
                      <a:solidFill>
                        <a:srgbClr val="D5D9E2"/>
                      </a:solidFill>
                      <a:prstDash val="solid"/>
                      <a:round/>
                      <a:headEnd type="none" w="med" len="med"/>
                      <a:tailEnd type="none" w="med" len="med"/>
                    </a:lnB>
                  </a:tcPr>
                </a:tc>
              </a:tr>
            </a:tbl>
          </a:graphicData>
        </a:graphic>
      </p:graphicFrame>
      <p:sp>
        <p:nvSpPr>
          <p:cNvPr id="25" name="Slide Number Placeholder 0"/>
          <p:cNvSpPr>
            <a:spLocks noGrp="1"/>
          </p:cNvSpPr>
          <p:nvPr>
            <p:ph type="sldNum" sz="quarter" idx="4294967295"/>
          </p:nvPr>
        </p:nvSpPr>
        <p:spPr>
          <a:xfrm>
            <a:off x="11274552" y="6419088"/>
            <a:ext cx="54864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accent6"/>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Logo" descr="We Lead Projects">
            <a:hlinkClick r:id="rId2" tooltip=""/>
          </p:cNvPr>
          <p:cNvPicPr>
            <a:picLocks noChangeAspect="1"/>
          </p:cNvPicPr>
          <p:nvPr/>
        </p:nvPicPr>
        <p:blipFill>
          <a:blip r:embed="rId1"/>
          <a:stretch>
            <a:fillRect/>
          </a:stretch>
        </p:blipFill>
        <p:spPr>
          <a:xfrm>
            <a:off x="640080" y="548640"/>
            <a:ext cx="1483112" cy="914400"/>
          </a:xfrm>
          <a:prstGeom prst="rect">
            <a:avLst/>
          </a:prstGeom>
        </p:spPr>
      </p:pic>
      <p:sp>
        <p:nvSpPr>
          <p:cNvPr id="3" name="Text 0"/>
          <p:cNvSpPr/>
          <p:nvPr>
            <p:ph idx="100" type="title" hasCustomPrompt="1"/>
          </p:nvPr>
        </p:nvSpPr>
        <p:spPr>
          <a:xfrm>
            <a:off x="640080" y="2103120"/>
            <a:ext cx="10881360" cy="1097280"/>
          </a:xfrm>
          <a:prstGeom prst="rect">
            <a:avLst/>
          </a:prstGeom>
          <a:noFill/>
          <a:ln/>
        </p:spPr>
        <p:txBody>
          <a:bodyPr wrap="square" lIns="0" tIns="0" rIns="0" bIns="0" rtlCol="0" anchor="b"/>
          <a:lstStyle/>
          <a:p>
            <a:pPr algn="l" indent="0" marL="0">
              <a:buNone/>
            </a:pPr>
            <a:r>
              <a:rPr lang="en-US" sz="4400" b="1" dirty="0">
                <a:solidFill>
                  <a:schemeClr val="bg1"/>
                </a:solidFill>
              </a:rPr>
              <a:t>Har I brug for hjælp til at bruge skabelonen?</a:t>
            </a:r>
            <a:endParaRPr lang="en-US" sz="4400" dirty="0"/>
          </a:p>
        </p:txBody>
      </p:sp>
      <p:sp>
        <p:nvSpPr>
          <p:cNvPr id="4" name="Text 0"/>
          <p:cNvSpPr/>
          <p:nvPr>
            <p:ph idx="101" type="body" hasCustomPrompt="1"/>
          </p:nvPr>
        </p:nvSpPr>
        <p:spPr>
          <a:xfrm>
            <a:off x="640080" y="3291840"/>
            <a:ext cx="10881360" cy="640080"/>
          </a:xfrm>
          <a:prstGeom prst="rect">
            <a:avLst/>
          </a:prstGeom>
          <a:noFill/>
          <a:ln/>
        </p:spPr>
        <p:txBody>
          <a:bodyPr wrap="square" lIns="0" tIns="0" rIns="0" bIns="0" rtlCol="0" anchor="t"/>
          <a:lstStyle/>
          <a:p>
            <a:pPr algn="l" indent="0" marL="0">
              <a:buNone/>
            </a:pPr>
            <a:r>
              <a:rPr lang="en-US" sz="2000" dirty="0">
                <a:solidFill>
                  <a:schemeClr val="bg2"/>
                </a:solidFill>
              </a:rPr>
              <a:t>We Lead Projects arbejder med Enterprise Architecture, AI-governance og projektledelse. Vi kan gennemgå skabelonen med jer og tilpasse den til jeres platform.</a:t>
            </a:r>
            <a:endParaRPr lang="en-US" sz="2000" dirty="0"/>
          </a:p>
        </p:txBody>
      </p:sp>
      <p:sp>
        <p:nvSpPr>
          <p:cNvPr id="5" name="Kontakt"/>
          <p:cNvSpPr/>
          <p:nvPr/>
        </p:nvSpPr>
        <p:spPr>
          <a:xfrm>
            <a:off x="640080" y="4343400"/>
            <a:ext cx="10881360" cy="822960"/>
          </a:xfrm>
          <a:prstGeom prst="rect">
            <a:avLst/>
          </a:prstGeom>
          <a:noFill/>
          <a:ln/>
        </p:spPr>
        <p:txBody>
          <a:bodyPr wrap="square" lIns="0" tIns="0" rIns="0" bIns="0" rtlCol="0" anchor="t"/>
          <a:lstStyle/>
          <a:p>
            <a:pPr indent="0" marL="0">
              <a:spcAft>
                <a:spcPts val="600"/>
              </a:spcAft>
              <a:buNone/>
            </a:pPr>
            <a:r>
              <a:rPr lang="en-US" sz="1800" dirty="0">
                <a:solidFill>
                  <a:srgbClr val="FFFFFF"/>
                </a:solidFill>
              </a:rPr>
              <a:t>Book en samtale: </a:t>
            </a:r>
            <a:pPr indent="0" marL="0">
              <a:spcAft>
                <a:spcPts val="600"/>
              </a:spcAft>
              <a:buNone/>
            </a:pPr>
            <a:r>
              <a:rPr lang="en-US" sz="1800" b="1" u="sng" dirty="0">
                <a:solidFill>
                  <a:srgbClr val="FFFFFF"/>
                </a:solidFill>
                <a:hlinkClick r:id="rId3" invalidUrl="" action="" tgtFrame="" tooltip="" history="1" highlightClick="0" endSnd="0">
                  <a:extLst>
                    <a:ext uri="{A12FA001-AC4F-418D-AE19-62706E023703}">
                      <ahyp:hlinkClr xmlns:ahyp="http://schemas.microsoft.com/office/drawing/2018/hyperlinkcolor" val="tx"/>
                    </a:ext>
                  </a:extLst>
                </a:hlinkClick>
              </a:rPr>
              <a:t>weleadprojects.com/#kontakt</a:t>
            </a:r>
            <a:endParaRPr lang="en-US" sz="1800" dirty="0"/>
          </a:p>
          <a:p>
            <a:pPr indent="0" marL="0">
              <a:spcAft>
                <a:spcPts val="600"/>
              </a:spcAft>
              <a:buNone/>
            </a:pPr>
            <a:r>
              <a:rPr lang="en-US" sz="1800" dirty="0">
                <a:solidFill>
                  <a:srgbClr val="FFFFFF"/>
                </a:solidFill>
              </a:rPr>
              <a:t>hello@weleadprojects.com · +45 5240 0088</a:t>
            </a:r>
            <a:endParaRPr lang="en-US" sz="1800" dirty="0"/>
          </a:p>
        </p:txBody>
      </p:sp>
    </p:spTree>
  </p:cSld>
  <p:clrMapOvr>
    <a:masterClrMapping/>
  </p:clrMapOvr>
</p:sld>
</file>

<file path=ppt/theme/theme1.xml><?xml version="1.0" encoding="utf-8"?>
<a:theme xmlns:a="http://schemas.openxmlformats.org/drawingml/2006/main" name="Dataplatform">
  <a:themeElements>
    <a:clrScheme name="Dataplatform">
      <a:dk1>
        <a:srgbClr val="1F2430"/>
      </a:dk1>
      <a:lt1>
        <a:srgbClr val="FFFFFF"/>
      </a:lt1>
      <a:dk2>
        <a:srgbClr val="1C2544"/>
      </a:dk2>
      <a:lt2>
        <a:srgbClr val="F1F3F7"/>
      </a:lt2>
      <a:accent1>
        <a:srgbClr val="1C2544"/>
      </a:accent1>
      <a:accent2>
        <a:srgbClr val="CC2222"/>
      </a:accent2>
      <a:accent3>
        <a:srgbClr val="2F6DB5"/>
      </a:accent3>
      <a:accent4>
        <a:srgbClr val="2F7D4F"/>
      </a:accent4>
      <a:accent5>
        <a:srgbClr val="E0A526"/>
      </a:accent5>
      <a:accent6>
        <a:srgbClr val="5F6673"/>
      </a:accent6>
      <a:hlink>
        <a:srgbClr val="2F6DB5"/>
      </a:hlink>
      <a:folHlink>
        <a:srgbClr val="5F6673"/>
      </a:folHlink>
    </a:clrScheme>
    <a:fontScheme name="Dataplatform">
      <a:majorFont>
        <a:latin typeface="Calibri"/>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We Lead Projects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Dataplatform: arkitekturtemplate</dc:title>
  <dc:subject>PptxGenJS Presentation</dc:subject>
  <dc:creator>We Lead Projects</dc:creator>
  <cp:lastModifiedBy>We Lead Projects</cp:lastModifiedBy>
  <cp:revision>1</cp:revision>
  <dcterms:created xsi:type="dcterms:W3CDTF">2026-11-07T22:43:55Z</dcterms:created>
  <dcterms:modified xsi:type="dcterms:W3CDTF">2026-11-07T22:43:55Z</dcterms:modified>
</cp:coreProperties>
</file>